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 autoAdjust="0"/>
    <p:restoredTop sz="94676" autoAdjust="0"/>
  </p:normalViewPr>
  <p:slideViewPr>
    <p:cSldViewPr>
      <p:cViewPr>
        <p:scale>
          <a:sx n="100" d="100"/>
          <a:sy n="100" d="100"/>
        </p:scale>
        <p:origin x="-72" y="1020"/>
      </p:cViewPr>
      <p:guideLst>
        <p:guide orient="horz" pos="24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jpg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jpeg"/><Relationship Id="rId7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3.jpg"/><Relationship Id="rId9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/>
          <p:cNvGrpSpPr/>
          <p:nvPr/>
        </p:nvGrpSpPr>
        <p:grpSpPr>
          <a:xfrm>
            <a:off x="325102" y="1137940"/>
            <a:ext cx="8647448" cy="1062335"/>
            <a:chOff x="228600" y="918865"/>
            <a:chExt cx="8647448" cy="1062335"/>
          </a:xfrm>
        </p:grpSpPr>
        <p:sp>
          <p:nvSpPr>
            <p:cNvPr id="16" name="TextBox 15"/>
            <p:cNvSpPr txBox="1"/>
            <p:nvPr/>
          </p:nvSpPr>
          <p:spPr>
            <a:xfrm>
              <a:off x="228600" y="1519535"/>
              <a:ext cx="951248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511300" y="1519535"/>
              <a:ext cx="951248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dev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794000" y="1519535"/>
              <a:ext cx="951248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etc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096376" y="1519535"/>
              <a:ext cx="951248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home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359400" y="1519535"/>
              <a:ext cx="951248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642100" y="1519535"/>
              <a:ext cx="951248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usr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924800" y="1519535"/>
              <a:ext cx="951248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var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27" name="Straight Connector 26"/>
            <p:cNvCxnSpPr/>
            <p:nvPr/>
          </p:nvCxnSpPr>
          <p:spPr>
            <a:xfrm flipV="1">
              <a:off x="4572000" y="918865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stCxn id="16" idx="0"/>
            </p:cNvCxnSpPr>
            <p:nvPr/>
          </p:nvCxnSpPr>
          <p:spPr>
            <a:xfrm flipV="1">
              <a:off x="704224" y="1233635"/>
              <a:ext cx="0" cy="2859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>
              <a:stCxn id="19" idx="0"/>
            </p:cNvCxnSpPr>
            <p:nvPr/>
          </p:nvCxnSpPr>
          <p:spPr>
            <a:xfrm flipV="1">
              <a:off x="1986924" y="1242865"/>
              <a:ext cx="0" cy="27667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stCxn id="20" idx="0"/>
            </p:cNvCxnSpPr>
            <p:nvPr/>
          </p:nvCxnSpPr>
          <p:spPr>
            <a:xfrm flipV="1">
              <a:off x="3269624" y="1242865"/>
              <a:ext cx="0" cy="27667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V="1">
              <a:off x="4572000" y="1195535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22" idx="0"/>
            </p:cNvCxnSpPr>
            <p:nvPr/>
          </p:nvCxnSpPr>
          <p:spPr>
            <a:xfrm flipV="1">
              <a:off x="5835024" y="1242865"/>
              <a:ext cx="0" cy="27667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23" idx="0"/>
            </p:cNvCxnSpPr>
            <p:nvPr/>
          </p:nvCxnSpPr>
          <p:spPr>
            <a:xfrm flipV="1">
              <a:off x="7117724" y="1242865"/>
              <a:ext cx="0" cy="27667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24" idx="0"/>
            </p:cNvCxnSpPr>
            <p:nvPr/>
          </p:nvCxnSpPr>
          <p:spPr>
            <a:xfrm flipV="1">
              <a:off x="8400424" y="1219200"/>
              <a:ext cx="0" cy="30033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H="1">
              <a:off x="704224" y="1230847"/>
              <a:ext cx="7696200" cy="1201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4192252" y="676275"/>
            <a:ext cx="95250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root</a:t>
            </a:r>
            <a:endParaRPr lang="en-GB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192878" y="1750243"/>
            <a:ext cx="951248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home</a:t>
            </a:r>
            <a:endParaRPr lang="en-GB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074402" y="2209800"/>
            <a:ext cx="7194550" cy="1038225"/>
            <a:chOff x="977900" y="1990725"/>
            <a:chExt cx="7194550" cy="1038225"/>
          </a:xfrm>
        </p:grpSpPr>
        <p:cxnSp>
          <p:nvCxnSpPr>
            <p:cNvPr id="34" name="Straight Connector 33"/>
            <p:cNvCxnSpPr/>
            <p:nvPr/>
          </p:nvCxnSpPr>
          <p:spPr>
            <a:xfrm flipV="1">
              <a:off x="4572000" y="1990725"/>
              <a:ext cx="0" cy="27667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1437098" y="2257870"/>
              <a:ext cx="6274800" cy="10549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2" name="Group 1"/>
            <p:cNvGrpSpPr/>
            <p:nvPr/>
          </p:nvGrpSpPr>
          <p:grpSpPr>
            <a:xfrm>
              <a:off x="977900" y="2281090"/>
              <a:ext cx="951248" cy="747860"/>
              <a:chOff x="968375" y="2380804"/>
              <a:chExt cx="951248" cy="747860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 flipV="1">
                <a:off x="1443999" y="2380804"/>
                <a:ext cx="0" cy="309600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30" name="TextBox 29"/>
              <p:cNvSpPr txBox="1"/>
              <p:nvPr/>
            </p:nvSpPr>
            <p:spPr>
              <a:xfrm>
                <a:off x="968375" y="2666999"/>
                <a:ext cx="951248" cy="46166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b="1" dirty="0" smtClean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tom</a:t>
                </a:r>
                <a:endParaRPr lang="en-GB" sz="2400" b="1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4099551" y="2281090"/>
              <a:ext cx="951248" cy="747860"/>
              <a:chOff x="4090026" y="2380804"/>
              <a:chExt cx="951248" cy="747860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flipV="1">
                <a:off x="4565650" y="2380804"/>
                <a:ext cx="0" cy="309600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>
                <a:off x="4090026" y="2666999"/>
                <a:ext cx="951248" cy="46166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b="1" dirty="0" smtClean="0">
                    <a:latin typeface="Courier New" panose="02070309020205020404" pitchFamily="49" charset="0"/>
                    <a:cs typeface="Courier New" panose="02070309020205020404" pitchFamily="49" charset="0"/>
                  </a:rPr>
                  <a:t>dick</a:t>
                </a:r>
                <a:endParaRPr lang="en-GB" sz="2400" b="1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7221202" y="2257870"/>
              <a:ext cx="951248" cy="771080"/>
              <a:chOff x="7211677" y="2357584"/>
              <a:chExt cx="951248" cy="771080"/>
            </a:xfrm>
          </p:grpSpPr>
          <p:sp>
            <p:nvSpPr>
              <p:cNvPr id="32" name="TextBox 31"/>
              <p:cNvSpPr txBox="1"/>
              <p:nvPr/>
            </p:nvSpPr>
            <p:spPr>
              <a:xfrm>
                <a:off x="7211677" y="2666999"/>
                <a:ext cx="951248" cy="46166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b="1" dirty="0" err="1" smtClean="0">
                    <a:latin typeface="Courier New" panose="02070309020205020404" pitchFamily="49" charset="0"/>
                    <a:cs typeface="Courier New" panose="02070309020205020404" pitchFamily="49" charset="0"/>
                  </a:rPr>
                  <a:t>fred</a:t>
                </a:r>
                <a:endParaRPr lang="en-GB" sz="2400" b="1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46" name="Straight Connector 45"/>
              <p:cNvCxnSpPr/>
              <p:nvPr/>
            </p:nvCxnSpPr>
            <p:spPr>
              <a:xfrm flipV="1">
                <a:off x="7687301" y="2357584"/>
                <a:ext cx="0" cy="309415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sp>
        <p:nvSpPr>
          <p:cNvPr id="6" name="TextBox 5"/>
          <p:cNvSpPr txBox="1"/>
          <p:nvPr/>
        </p:nvSpPr>
        <p:spPr>
          <a:xfrm>
            <a:off x="5201902" y="676275"/>
            <a:ext cx="277640" cy="27699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 smtClean="0">
                <a:latin typeface="Courier New" panose="02070309020205020404" pitchFamily="49" charset="0"/>
              </a:rPr>
              <a:t>/</a:t>
            </a:r>
            <a:endParaRPr lang="en-GB" sz="1200" b="1" dirty="0">
              <a:latin typeface="Courier New" panose="02070309020205020404" pitchFamily="49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317992" y="2777609"/>
            <a:ext cx="649537" cy="27699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>
                <a:latin typeface="Courier New" panose="02070309020205020404" pitchFamily="49" charset="0"/>
              </a:rPr>
              <a:t>~</a:t>
            </a:r>
            <a:r>
              <a:rPr lang="en-GB" sz="1200" b="1" dirty="0" err="1" smtClean="0">
                <a:latin typeface="Courier New" panose="02070309020205020404" pitchFamily="49" charset="0"/>
              </a:rPr>
              <a:t>fred</a:t>
            </a:r>
            <a:endParaRPr lang="en-GB" sz="1200" b="1" dirty="0">
              <a:latin typeface="Courier New" panose="02070309020205020404" pitchFamily="49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195947" y="2777609"/>
            <a:ext cx="649537" cy="27699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 smtClean="0">
                <a:latin typeface="Courier New" panose="02070309020205020404" pitchFamily="49" charset="0"/>
              </a:rPr>
              <a:t>~dick</a:t>
            </a:r>
            <a:endParaRPr lang="en-GB" sz="1200" b="1" dirty="0">
              <a:latin typeface="Courier New" panose="02070309020205020404" pitchFamily="49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073901" y="2777609"/>
            <a:ext cx="649537" cy="27699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 smtClean="0">
                <a:latin typeface="Courier New" panose="02070309020205020404" pitchFamily="49" charset="0"/>
              </a:rPr>
              <a:t>~tom </a:t>
            </a:r>
            <a:endParaRPr lang="en-GB" sz="1200" b="1" dirty="0">
              <a:latin typeface="Courier New" panose="02070309020205020404" pitchFamily="49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25102" y="1133475"/>
            <a:ext cx="8647448" cy="1066800"/>
            <a:chOff x="228600" y="914400"/>
            <a:chExt cx="8647448" cy="1066800"/>
          </a:xfrm>
        </p:grpSpPr>
        <p:grpSp>
          <p:nvGrpSpPr>
            <p:cNvPr id="71" name="Group 70"/>
            <p:cNvGrpSpPr/>
            <p:nvPr/>
          </p:nvGrpSpPr>
          <p:grpSpPr>
            <a:xfrm>
              <a:off x="228600" y="1219200"/>
              <a:ext cx="8647448" cy="762000"/>
              <a:chOff x="228600" y="1219200"/>
              <a:chExt cx="8647448" cy="762000"/>
            </a:xfrm>
            <a:solidFill>
              <a:schemeClr val="accent1">
                <a:alpha val="10000"/>
              </a:schemeClr>
            </a:solidFill>
          </p:grpSpPr>
          <p:sp>
            <p:nvSpPr>
              <p:cNvPr id="72" name="TextBox 71"/>
              <p:cNvSpPr txBox="1"/>
              <p:nvPr/>
            </p:nvSpPr>
            <p:spPr>
              <a:xfrm>
                <a:off x="228600" y="1519535"/>
                <a:ext cx="951248" cy="461665"/>
              </a:xfrm>
              <a:prstGeom prst="rect">
                <a:avLst/>
              </a:prstGeom>
              <a:grpFill/>
              <a:ln w="19050">
                <a:solidFill>
                  <a:schemeClr val="accent1">
                    <a:alpha val="1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b="1" dirty="0" err="1" smtClean="0">
                    <a:solidFill>
                      <a:schemeClr val="tx1">
                        <a:alpha val="15000"/>
                      </a:schemeClr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sbin</a:t>
                </a:r>
                <a:endParaRPr lang="en-GB" sz="2400" b="1" dirty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1511300" y="1519535"/>
                <a:ext cx="951248" cy="461665"/>
              </a:xfrm>
              <a:prstGeom prst="rect">
                <a:avLst/>
              </a:prstGeom>
              <a:grpFill/>
              <a:ln w="19050">
                <a:solidFill>
                  <a:schemeClr val="accent1">
                    <a:alpha val="1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b="1" dirty="0" smtClean="0">
                    <a:solidFill>
                      <a:schemeClr val="tx1">
                        <a:alpha val="15000"/>
                      </a:schemeClr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dev</a:t>
                </a:r>
                <a:endParaRPr lang="en-GB" sz="2400" b="1" dirty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2794000" y="1519535"/>
                <a:ext cx="951248" cy="461665"/>
              </a:xfrm>
              <a:prstGeom prst="rect">
                <a:avLst/>
              </a:prstGeom>
              <a:grpFill/>
              <a:ln w="19050">
                <a:solidFill>
                  <a:schemeClr val="accent1">
                    <a:alpha val="1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b="1" dirty="0" err="1" smtClean="0">
                    <a:solidFill>
                      <a:schemeClr val="tx1">
                        <a:alpha val="15000"/>
                      </a:schemeClr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etc</a:t>
                </a:r>
                <a:endParaRPr lang="en-GB" sz="2400" b="1" dirty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5359400" y="1519535"/>
                <a:ext cx="951248" cy="461665"/>
              </a:xfrm>
              <a:prstGeom prst="rect">
                <a:avLst/>
              </a:prstGeom>
              <a:grpFill/>
              <a:ln w="19050">
                <a:solidFill>
                  <a:schemeClr val="accent1">
                    <a:alpha val="1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b="1" dirty="0" err="1" smtClean="0">
                    <a:solidFill>
                      <a:schemeClr val="tx1">
                        <a:alpha val="15000"/>
                      </a:schemeClr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sbin</a:t>
                </a:r>
                <a:endParaRPr lang="en-GB" sz="2400" b="1" dirty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6642100" y="1519535"/>
                <a:ext cx="951248" cy="461665"/>
              </a:xfrm>
              <a:prstGeom prst="rect">
                <a:avLst/>
              </a:prstGeom>
              <a:grpFill/>
              <a:ln w="19050">
                <a:solidFill>
                  <a:schemeClr val="accent1">
                    <a:alpha val="1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b="1" dirty="0" err="1" smtClean="0">
                    <a:solidFill>
                      <a:schemeClr val="tx1">
                        <a:alpha val="15000"/>
                      </a:schemeClr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usr</a:t>
                </a:r>
                <a:endParaRPr lang="en-GB" sz="2400" b="1" dirty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7924800" y="1519535"/>
                <a:ext cx="951248" cy="461665"/>
              </a:xfrm>
              <a:prstGeom prst="rect">
                <a:avLst/>
              </a:prstGeom>
              <a:grpFill/>
              <a:ln w="19050">
                <a:solidFill>
                  <a:schemeClr val="accent1">
                    <a:alpha val="1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b="1" dirty="0" err="1" smtClean="0">
                    <a:solidFill>
                      <a:schemeClr val="tx1">
                        <a:alpha val="15000"/>
                      </a:schemeClr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var</a:t>
                </a:r>
                <a:endParaRPr lang="en-GB" sz="2400" b="1" dirty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80" name="Straight Connector 79"/>
              <p:cNvCxnSpPr>
                <a:stCxn id="72" idx="0"/>
              </p:cNvCxnSpPr>
              <p:nvPr/>
            </p:nvCxnSpPr>
            <p:spPr>
              <a:xfrm flipV="1">
                <a:off x="704224" y="1233635"/>
                <a:ext cx="0" cy="285900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10000"/>
                  </a:schemeClr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>
                <a:stCxn id="73" idx="0"/>
              </p:cNvCxnSpPr>
              <p:nvPr/>
            </p:nvCxnSpPr>
            <p:spPr>
              <a:xfrm flipV="1">
                <a:off x="1986924" y="1242865"/>
                <a:ext cx="0" cy="276670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10000"/>
                  </a:schemeClr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>
                <a:stCxn id="74" idx="0"/>
              </p:cNvCxnSpPr>
              <p:nvPr/>
            </p:nvCxnSpPr>
            <p:spPr>
              <a:xfrm flipV="1">
                <a:off x="3269624" y="1242865"/>
                <a:ext cx="0" cy="276670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10000"/>
                  </a:schemeClr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>
                <a:stCxn id="76" idx="0"/>
              </p:cNvCxnSpPr>
              <p:nvPr/>
            </p:nvCxnSpPr>
            <p:spPr>
              <a:xfrm flipV="1">
                <a:off x="5835024" y="1242865"/>
                <a:ext cx="0" cy="276670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10000"/>
                  </a:schemeClr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>
                <a:stCxn id="77" idx="0"/>
              </p:cNvCxnSpPr>
              <p:nvPr/>
            </p:nvCxnSpPr>
            <p:spPr>
              <a:xfrm flipV="1">
                <a:off x="7117724" y="1242865"/>
                <a:ext cx="0" cy="276670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10000"/>
                  </a:schemeClr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>
                <a:stCxn id="78" idx="0"/>
              </p:cNvCxnSpPr>
              <p:nvPr/>
            </p:nvCxnSpPr>
            <p:spPr>
              <a:xfrm flipV="1">
                <a:off x="8400424" y="1219200"/>
                <a:ext cx="0" cy="30033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10000"/>
                  </a:schemeClr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H="1">
                <a:off x="704224" y="1230847"/>
                <a:ext cx="7696200" cy="120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10000"/>
                  </a:schemeClr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cxnSp>
          <p:nvCxnSpPr>
            <p:cNvPr id="88" name="Straight Connector 87"/>
            <p:cNvCxnSpPr/>
            <p:nvPr/>
          </p:nvCxnSpPr>
          <p:spPr>
            <a:xfrm flipV="1">
              <a:off x="4572000" y="91440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flipV="1">
              <a:off x="4572000" y="119107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574988" y="3238500"/>
            <a:ext cx="7512989" cy="956325"/>
            <a:chOff x="478486" y="2714625"/>
            <a:chExt cx="7512989" cy="956325"/>
          </a:xfrm>
        </p:grpSpPr>
        <p:sp>
          <p:nvSpPr>
            <p:cNvPr id="54" name="TextBox 53"/>
            <p:cNvSpPr txBox="1"/>
            <p:nvPr/>
          </p:nvSpPr>
          <p:spPr>
            <a:xfrm>
              <a:off x="7426275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f1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78486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t1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2725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t2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55" name="Straight Connector 54"/>
            <p:cNvCxnSpPr/>
            <p:nvPr/>
          </p:nvCxnSpPr>
          <p:spPr>
            <a:xfrm flipH="1">
              <a:off x="741225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V="1">
              <a:off x="1461225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762000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162175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flipV="1">
              <a:off x="7699749" y="2724150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V="1">
              <a:off x="7699749" y="289578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91" name="TextBox 90"/>
            <p:cNvSpPr txBox="1"/>
            <p:nvPr/>
          </p:nvSpPr>
          <p:spPr>
            <a:xfrm>
              <a:off x="3593161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1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4997400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2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93" name="Straight Connector 92"/>
            <p:cNvCxnSpPr/>
            <p:nvPr/>
          </p:nvCxnSpPr>
          <p:spPr>
            <a:xfrm flipH="1">
              <a:off x="3855900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V="1">
              <a:off x="4575900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V="1">
              <a:off x="3876675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V="1">
              <a:off x="5276850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0" name="Group 149"/>
          <p:cNvGrpSpPr/>
          <p:nvPr/>
        </p:nvGrpSpPr>
        <p:grpSpPr>
          <a:xfrm>
            <a:off x="105611" y="4182959"/>
            <a:ext cx="8827629" cy="872673"/>
            <a:chOff x="105611" y="3659084"/>
            <a:chExt cx="8827629" cy="872673"/>
          </a:xfrm>
        </p:grpSpPr>
        <p:sp>
          <p:nvSpPr>
            <p:cNvPr id="99" name="TextBox 98"/>
            <p:cNvSpPr txBox="1"/>
            <p:nvPr/>
          </p:nvSpPr>
          <p:spPr>
            <a:xfrm>
              <a:off x="2114190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d</a:t>
              </a:r>
            </a:p>
          </p:txBody>
        </p:sp>
        <p:cxnSp>
          <p:nvCxnSpPr>
            <p:cNvPr id="63" name="Straight Connector 62"/>
            <p:cNvCxnSpPr/>
            <p:nvPr/>
          </p:nvCxnSpPr>
          <p:spPr>
            <a:xfrm flipV="1">
              <a:off x="779625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flipH="1">
              <a:off x="6866950" y="3924300"/>
              <a:ext cx="1858602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3" name="TextBox 102"/>
            <p:cNvSpPr txBox="1"/>
            <p:nvPr/>
          </p:nvSpPr>
          <p:spPr>
            <a:xfrm>
              <a:off x="6749089" y="4162425"/>
              <a:ext cx="23916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j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8564228" y="4162425"/>
              <a:ext cx="36901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m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7959181" y="4162425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l</a:t>
              </a: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7354135" y="4162425"/>
              <a:ext cx="28886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k</a:t>
              </a:r>
            </a:p>
          </p:txBody>
        </p:sp>
        <p:cxnSp>
          <p:nvCxnSpPr>
            <p:cNvPr id="117" name="Straight Connector 116"/>
            <p:cNvCxnSpPr/>
            <p:nvPr/>
          </p:nvCxnSpPr>
          <p:spPr>
            <a:xfrm flipV="1">
              <a:off x="6889549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V="1">
              <a:off x="8720176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V="1">
              <a:off x="7499758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8109967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flipV="1">
              <a:off x="3972173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 flipH="1">
              <a:off x="3347672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23" name="TextBox 122"/>
            <p:cNvSpPr txBox="1"/>
            <p:nvPr/>
          </p:nvSpPr>
          <p:spPr>
            <a:xfrm>
              <a:off x="3220286" y="4155043"/>
              <a:ext cx="30008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e</a:t>
              </a: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4430378" y="4155043"/>
              <a:ext cx="29367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g</a:t>
              </a: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3825332" y="4155043"/>
              <a:ext cx="25519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f</a:t>
              </a:r>
            </a:p>
          </p:txBody>
        </p:sp>
        <p:cxnSp>
          <p:nvCxnSpPr>
            <p:cNvPr id="127" name="Straight Connector 126"/>
            <p:cNvCxnSpPr/>
            <p:nvPr/>
          </p:nvCxnSpPr>
          <p:spPr>
            <a:xfrm flipV="1">
              <a:off x="3360746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/>
          </p:nvCxnSpPr>
          <p:spPr>
            <a:xfrm flipV="1">
              <a:off x="3970955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/>
          </p:nvCxnSpPr>
          <p:spPr>
            <a:xfrm flipV="1">
              <a:off x="4581164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/>
          </p:nvCxnSpPr>
          <p:spPr>
            <a:xfrm flipV="1">
              <a:off x="857498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/>
          </p:nvCxnSpPr>
          <p:spPr>
            <a:xfrm flipH="1">
              <a:off x="232997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33" name="TextBox 132"/>
            <p:cNvSpPr txBox="1"/>
            <p:nvPr/>
          </p:nvSpPr>
          <p:spPr>
            <a:xfrm>
              <a:off x="105611" y="4155043"/>
              <a:ext cx="29527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</a:t>
              </a:r>
              <a:endParaRPr lang="en-GB" dirty="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1315703" y="4155043"/>
              <a:ext cx="28245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c</a:t>
              </a: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710657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b</a:t>
              </a:r>
            </a:p>
          </p:txBody>
        </p:sp>
        <p:cxnSp>
          <p:nvCxnSpPr>
            <p:cNvPr id="136" name="Straight Connector 135"/>
            <p:cNvCxnSpPr/>
            <p:nvPr/>
          </p:nvCxnSpPr>
          <p:spPr>
            <a:xfrm flipV="1">
              <a:off x="246071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/>
          </p:nvCxnSpPr>
          <p:spPr>
            <a:xfrm flipV="1">
              <a:off x="856280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/>
          </p:nvCxnSpPr>
          <p:spPr>
            <a:xfrm flipV="1">
              <a:off x="1466489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/>
          </p:nvCxnSpPr>
          <p:spPr>
            <a:xfrm flipV="1">
              <a:off x="2261827" y="3672300"/>
              <a:ext cx="0" cy="468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/>
          </p:nvCxnSpPr>
          <p:spPr>
            <a:xfrm flipV="1">
              <a:off x="537581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/>
          </p:nvCxnSpPr>
          <p:spPr>
            <a:xfrm flipH="1">
              <a:off x="5051811" y="3914775"/>
              <a:ext cx="648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42" name="TextBox 141"/>
            <p:cNvSpPr txBox="1"/>
            <p:nvPr/>
          </p:nvSpPr>
          <p:spPr>
            <a:xfrm>
              <a:off x="4924425" y="4152900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h</a:t>
              </a: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5529471" y="4152900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i</a:t>
              </a:r>
            </a:p>
          </p:txBody>
        </p:sp>
        <p:cxnSp>
          <p:nvCxnSpPr>
            <p:cNvPr id="145" name="Straight Connector 144"/>
            <p:cNvCxnSpPr/>
            <p:nvPr/>
          </p:nvCxnSpPr>
          <p:spPr>
            <a:xfrm flipV="1">
              <a:off x="5064885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/>
          </p:nvCxnSpPr>
          <p:spPr>
            <a:xfrm flipV="1">
              <a:off x="5675094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2606847" y="76200"/>
            <a:ext cx="393030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 smtClean="0"/>
              <a:t>UNIX File/Directory Structure</a:t>
            </a:r>
            <a:endParaRPr lang="en-GB" sz="2400" b="1" dirty="0"/>
          </a:p>
        </p:txBody>
      </p:sp>
      <p:pic>
        <p:nvPicPr>
          <p:cNvPr id="7" name="File_Structure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33102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507"/>
    </mc:Choice>
    <mc:Fallback>
      <p:transition spd="slow" advTm="67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 animBg="1"/>
      <p:bldP spid="25" grpId="0" animBg="1"/>
      <p:bldP spid="6" grpId="0" animBg="1"/>
      <p:bldP spid="35" grpId="0" animBg="1"/>
      <p:bldP spid="47" grpId="0" animBg="1"/>
      <p:bldP spid="48" grpId="0" animBg="1"/>
      <p:bldP spid="8" grpId="0" animBg="1"/>
    </p:bldLst>
  </p:timing>
  <p:extLst>
    <p:ext uri="{E180D4A7-C9FB-4DFB-919C-405C955672EB}">
      <p14:showEvtLst xmlns:p14="http://schemas.microsoft.com/office/powerpoint/2010/main">
        <p14:playEvt time="0" objId="7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/>
          <p:cNvGrpSpPr/>
          <p:nvPr/>
        </p:nvGrpSpPr>
        <p:grpSpPr>
          <a:xfrm>
            <a:off x="105611" y="676275"/>
            <a:ext cx="8866939" cy="4379357"/>
            <a:chOff x="105611" y="152400"/>
            <a:chExt cx="8866939" cy="4379357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4668502" y="1685925"/>
              <a:ext cx="0" cy="27667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4671677" y="1976290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4192252" y="152400"/>
              <a:ext cx="952500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root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192878" y="1226368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home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537200" y="1953070"/>
              <a:ext cx="6274800" cy="10549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1550026" y="1976290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074402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tom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196053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dick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17704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fred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30" name="Straight Connector 29"/>
            <p:cNvCxnSpPr/>
            <p:nvPr/>
          </p:nvCxnSpPr>
          <p:spPr>
            <a:xfrm flipV="1">
              <a:off x="7793328" y="1953070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1902" y="152400"/>
              <a:ext cx="277640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latin typeface="Courier New" panose="02070309020205020404" pitchFamily="49" charset="0"/>
                </a:rPr>
                <a:t>/</a:t>
              </a:r>
              <a:endParaRPr lang="en-GB" sz="1200" b="1" dirty="0">
                <a:latin typeface="Courier New" panose="02070309020205020404" pitchFamily="49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317992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>
                  <a:latin typeface="Courier New" panose="02070309020205020404" pitchFamily="49" charset="0"/>
                </a:rPr>
                <a:t>~</a:t>
              </a:r>
              <a:r>
                <a:rPr lang="en-GB" sz="1200" b="1" dirty="0" err="1" smtClean="0">
                  <a:latin typeface="Courier New" panose="02070309020205020404" pitchFamily="49" charset="0"/>
                </a:rPr>
                <a:t>fred</a:t>
              </a:r>
              <a:endParaRPr lang="en-GB" sz="1200" b="1" dirty="0">
                <a:latin typeface="Courier New" panose="02070309020205020404" pitchFamily="49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195947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latin typeface="Courier New" panose="02070309020205020404" pitchFamily="49" charset="0"/>
                </a:rPr>
                <a:t>~dick</a:t>
              </a:r>
              <a:endParaRPr lang="en-GB" sz="1200" b="1" dirty="0">
                <a:latin typeface="Courier New" panose="02070309020205020404" pitchFamily="49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73901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latin typeface="Courier New" panose="02070309020205020404" pitchFamily="49" charset="0"/>
                </a:rPr>
                <a:t>~tom </a:t>
              </a:r>
              <a:endParaRPr lang="en-GB" sz="1200" b="1" dirty="0">
                <a:latin typeface="Courier New" panose="02070309020205020404" pitchFamily="49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52277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f1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74988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t1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97922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t2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837727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1557727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V="1">
              <a:off x="858502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V="1">
              <a:off x="2258677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V="1">
              <a:off x="7796251" y="2724150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V="1">
              <a:off x="7796251" y="289578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89663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1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093902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2</a:t>
              </a:r>
              <a:endParaRPr lang="en-GB" sz="2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9" name="Straight Connector 68"/>
            <p:cNvCxnSpPr/>
            <p:nvPr/>
          </p:nvCxnSpPr>
          <p:spPr>
            <a:xfrm flipH="1">
              <a:off x="3952402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V="1">
              <a:off x="4672402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3973177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V="1">
              <a:off x="5373352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>
              <a:off x="2114190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d</a:t>
              </a:r>
            </a:p>
          </p:txBody>
        </p:sp>
        <p:cxnSp>
          <p:nvCxnSpPr>
            <p:cNvPr id="75" name="Straight Connector 74"/>
            <p:cNvCxnSpPr/>
            <p:nvPr/>
          </p:nvCxnSpPr>
          <p:spPr>
            <a:xfrm flipV="1">
              <a:off x="779625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6866950" y="3924300"/>
              <a:ext cx="1858602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6749089" y="4162425"/>
              <a:ext cx="23916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j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8564228" y="4162425"/>
              <a:ext cx="36901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m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7959181" y="4162425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l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7354135" y="4162425"/>
              <a:ext cx="28886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k</a:t>
              </a:r>
            </a:p>
          </p:txBody>
        </p:sp>
        <p:cxnSp>
          <p:nvCxnSpPr>
            <p:cNvPr id="81" name="Straight Connector 80"/>
            <p:cNvCxnSpPr/>
            <p:nvPr/>
          </p:nvCxnSpPr>
          <p:spPr>
            <a:xfrm flipV="1">
              <a:off x="6889549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V="1">
              <a:off x="8720176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7499758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8109967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V="1">
              <a:off x="3972173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3347672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TextBox 86"/>
            <p:cNvSpPr txBox="1"/>
            <p:nvPr/>
          </p:nvSpPr>
          <p:spPr>
            <a:xfrm>
              <a:off x="3220286" y="4155043"/>
              <a:ext cx="30008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e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4430378" y="4155043"/>
              <a:ext cx="29367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g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825332" y="4155043"/>
              <a:ext cx="25519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f</a:t>
              </a:r>
            </a:p>
          </p:txBody>
        </p:sp>
        <p:cxnSp>
          <p:nvCxnSpPr>
            <p:cNvPr id="90" name="Straight Connector 89"/>
            <p:cNvCxnSpPr/>
            <p:nvPr/>
          </p:nvCxnSpPr>
          <p:spPr>
            <a:xfrm flipV="1">
              <a:off x="3360746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V="1">
              <a:off x="3970955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V="1">
              <a:off x="4581164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857498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232997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>
              <a:off x="105611" y="4155043"/>
              <a:ext cx="29527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</a:t>
              </a:r>
              <a:endParaRPr lang="en-GB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315703" y="4155043"/>
              <a:ext cx="28245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c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10657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b</a:t>
              </a:r>
            </a:p>
          </p:txBody>
        </p:sp>
        <p:cxnSp>
          <p:nvCxnSpPr>
            <p:cNvPr id="98" name="Straight Connector 97"/>
            <p:cNvCxnSpPr/>
            <p:nvPr/>
          </p:nvCxnSpPr>
          <p:spPr>
            <a:xfrm flipV="1">
              <a:off x="246071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V="1">
              <a:off x="856280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V="1">
              <a:off x="1466489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flipV="1">
              <a:off x="2261827" y="3672300"/>
              <a:ext cx="0" cy="468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 flipV="1">
              <a:off x="537581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 flipH="1">
              <a:off x="5051811" y="3914775"/>
              <a:ext cx="648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4924425" y="4152900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h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529471" y="4152900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i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 flipV="1">
              <a:off x="5064885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 flipV="1">
              <a:off x="5675094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13" name="TextBox 112"/>
            <p:cNvSpPr txBox="1"/>
            <p:nvPr/>
          </p:nvSpPr>
          <p:spPr>
            <a:xfrm>
              <a:off x="3251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schemeClr val="tx1">
                    <a:alpha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16078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dev</a:t>
              </a:r>
              <a:endParaRPr lang="en-GB" sz="2400" b="1" dirty="0">
                <a:solidFill>
                  <a:schemeClr val="tx1">
                    <a:alpha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28905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etc</a:t>
              </a:r>
              <a:endParaRPr lang="en-GB" sz="2400" b="1" dirty="0">
                <a:solidFill>
                  <a:schemeClr val="tx1">
                    <a:alpha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4559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schemeClr val="tx1">
                    <a:alpha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67386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usr</a:t>
              </a:r>
              <a:endParaRPr lang="en-GB" sz="2400" b="1" dirty="0">
                <a:solidFill>
                  <a:schemeClr val="tx1">
                    <a:alpha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0213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schemeClr val="tx1">
                      <a:alpha val="1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var</a:t>
              </a:r>
              <a:endParaRPr lang="en-GB" sz="2400" b="1" dirty="0">
                <a:solidFill>
                  <a:schemeClr val="tx1">
                    <a:alpha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19" name="Straight Connector 118"/>
            <p:cNvCxnSpPr>
              <a:stCxn id="113" idx="0"/>
            </p:cNvCxnSpPr>
            <p:nvPr/>
          </p:nvCxnSpPr>
          <p:spPr>
            <a:xfrm flipV="1">
              <a:off x="800726" y="928835"/>
              <a:ext cx="0" cy="28590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114" idx="0"/>
            </p:cNvCxnSpPr>
            <p:nvPr/>
          </p:nvCxnSpPr>
          <p:spPr>
            <a:xfrm flipV="1">
              <a:off x="20834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15" idx="0"/>
            </p:cNvCxnSpPr>
            <p:nvPr/>
          </p:nvCxnSpPr>
          <p:spPr>
            <a:xfrm flipV="1">
              <a:off x="33661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16" idx="0"/>
            </p:cNvCxnSpPr>
            <p:nvPr/>
          </p:nvCxnSpPr>
          <p:spPr>
            <a:xfrm flipV="1">
              <a:off x="59315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stCxn id="117" idx="0"/>
            </p:cNvCxnSpPr>
            <p:nvPr/>
          </p:nvCxnSpPr>
          <p:spPr>
            <a:xfrm flipV="1">
              <a:off x="72142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18" idx="0"/>
            </p:cNvCxnSpPr>
            <p:nvPr/>
          </p:nvCxnSpPr>
          <p:spPr>
            <a:xfrm flipV="1">
              <a:off x="8496926" y="914400"/>
              <a:ext cx="0" cy="300335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H="1">
              <a:off x="800726" y="926047"/>
              <a:ext cx="7696200" cy="12018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V="1">
              <a:off x="4668502" y="60960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V="1">
              <a:off x="4668502" y="88627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09" name="TextBox 108"/>
          <p:cNvSpPr txBox="1"/>
          <p:nvPr/>
        </p:nvSpPr>
        <p:spPr>
          <a:xfrm>
            <a:off x="2606847" y="76200"/>
            <a:ext cx="393030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 smtClean="0"/>
              <a:t>UNIX File/Directory Structure</a:t>
            </a:r>
            <a:endParaRPr lang="en-GB" sz="2400" b="1" dirty="0"/>
          </a:p>
        </p:txBody>
      </p:sp>
      <p:sp>
        <p:nvSpPr>
          <p:cNvPr id="110" name="TextBox 109"/>
          <p:cNvSpPr txBox="1"/>
          <p:nvPr/>
        </p:nvSpPr>
        <p:spPr>
          <a:xfrm>
            <a:off x="2896702" y="76200"/>
            <a:ext cx="3350597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 smtClean="0"/>
              <a:t>File Reference - Absolute</a:t>
            </a:r>
            <a:endParaRPr lang="en-GB" sz="2400" b="1" dirty="0"/>
          </a:p>
        </p:txBody>
      </p:sp>
      <p:sp>
        <p:nvSpPr>
          <p:cNvPr id="2" name="Oval 1"/>
          <p:cNvSpPr/>
          <p:nvPr/>
        </p:nvSpPr>
        <p:spPr>
          <a:xfrm>
            <a:off x="4476750" y="762000"/>
            <a:ext cx="360000" cy="360000"/>
          </a:xfrm>
          <a:prstGeom prst="ellipse">
            <a:avLst/>
          </a:prstGeom>
          <a:solidFill>
            <a:schemeClr val="accent3">
              <a:lumMod val="20000"/>
              <a:lumOff val="80000"/>
              <a:alpha val="7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Straight Connector 3"/>
          <p:cNvCxnSpPr>
            <a:stCxn id="21" idx="2"/>
            <a:endCxn id="22" idx="0"/>
          </p:cNvCxnSpPr>
          <p:nvPr/>
        </p:nvCxnSpPr>
        <p:spPr>
          <a:xfrm>
            <a:off x="4668502" y="1137940"/>
            <a:ext cx="0" cy="612303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>
            <a:stCxn id="31" idx="2"/>
            <a:endCxn id="67" idx="0"/>
          </p:cNvCxnSpPr>
          <p:nvPr/>
        </p:nvCxnSpPr>
        <p:spPr>
          <a:xfrm flipH="1">
            <a:off x="3972551" y="3248025"/>
            <a:ext cx="699126" cy="485135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67" idx="2"/>
            <a:endCxn id="87" idx="0"/>
          </p:cNvCxnSpPr>
          <p:nvPr/>
        </p:nvCxnSpPr>
        <p:spPr>
          <a:xfrm flipH="1">
            <a:off x="3370327" y="4194825"/>
            <a:ext cx="602224" cy="484093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5-Point Star 126"/>
          <p:cNvSpPr/>
          <p:nvPr/>
        </p:nvSpPr>
        <p:spPr>
          <a:xfrm>
            <a:off x="3000375" y="4505218"/>
            <a:ext cx="288000" cy="288000"/>
          </a:xfrm>
          <a:prstGeom prst="star5">
            <a:avLst/>
          </a:prstGeom>
          <a:solidFill>
            <a:schemeClr val="bg1">
              <a:lumMod val="7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76200" y="5181600"/>
            <a:ext cx="8906272" cy="64633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/>
              <a:t>An “</a:t>
            </a:r>
            <a:r>
              <a:rPr lang="en-GB" b="1" dirty="0" smtClean="0"/>
              <a:t>absolute</a:t>
            </a:r>
            <a:r>
              <a:rPr lang="en-GB" dirty="0" smtClean="0"/>
              <a:t>” file address places a file “</a:t>
            </a:r>
            <a:r>
              <a:rPr lang="en-GB" b="1" dirty="0" smtClean="0"/>
              <a:t>relative</a:t>
            </a:r>
            <a:r>
              <a:rPr lang="en-GB" dirty="0" smtClean="0"/>
              <a:t>” to any point in the </a:t>
            </a:r>
            <a:r>
              <a:rPr lang="en-GB" b="1" dirty="0" smtClean="0"/>
              <a:t>File Hierarchy </a:t>
            </a:r>
            <a:r>
              <a:rPr lang="en-GB" dirty="0" smtClean="0"/>
              <a:t>whose position cannot alter with context. For example, </a:t>
            </a:r>
            <a:r>
              <a:rPr lang="en-GB" b="1" dirty="0" smtClean="0"/>
              <a:t>root</a:t>
            </a:r>
            <a:r>
              <a:rPr lang="en-GB" dirty="0" smtClean="0"/>
              <a:t> (</a:t>
            </a:r>
            <a:r>
              <a:rPr lang="en-GB" b="1" dirty="0" smtClean="0"/>
              <a:t>/</a:t>
            </a:r>
            <a:r>
              <a:rPr lang="en-GB" dirty="0" smtClean="0"/>
              <a:t>).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2981903" y="6136957"/>
            <a:ext cx="385042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latin typeface="Courier New" panose="02070309020205020404" pitchFamily="49" charset="0"/>
              </a:rPr>
              <a:t>/</a:t>
            </a:r>
            <a:endParaRPr lang="en-GB" sz="2600" b="1" dirty="0">
              <a:latin typeface="Courier New" panose="02070309020205020404" pitchFamily="49" charset="0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2981903" y="6136957"/>
            <a:ext cx="1186543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latin typeface="Courier New" panose="02070309020205020404" pitchFamily="49" charset="0"/>
              </a:rPr>
              <a:t>/home</a:t>
            </a:r>
            <a:endParaRPr lang="en-GB" sz="2600" b="1" dirty="0">
              <a:latin typeface="Courier New" panose="02070309020205020404" pitchFamily="49" charset="0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2981903" y="6136957"/>
            <a:ext cx="2188420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latin typeface="Courier New" panose="02070309020205020404" pitchFamily="49" charset="0"/>
              </a:rPr>
              <a:t>/home/dick</a:t>
            </a:r>
            <a:endParaRPr lang="en-GB" sz="2600" b="1" dirty="0">
              <a:latin typeface="Courier New" panose="02070309020205020404" pitchFamily="49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2981903" y="6136957"/>
            <a:ext cx="2789546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latin typeface="Courier New" panose="02070309020205020404" pitchFamily="49" charset="0"/>
              </a:rPr>
              <a:t>/home/dick/d1</a:t>
            </a:r>
            <a:endParaRPr lang="en-GB" sz="2600" b="1" dirty="0">
              <a:latin typeface="Courier New" panose="02070309020205020404" pitchFamily="49" charset="0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2981903" y="6136957"/>
            <a:ext cx="3190297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latin typeface="Courier New" panose="02070309020205020404" pitchFamily="49" charset="0"/>
              </a:rPr>
              <a:t>/home/dick/d1/e</a:t>
            </a:r>
            <a:endParaRPr lang="en-GB" sz="2600" b="1" dirty="0">
              <a:latin typeface="Courier New" panose="02070309020205020404" pitchFamily="49" charset="0"/>
            </a:endParaRPr>
          </a:p>
        </p:txBody>
      </p:sp>
      <p:cxnSp>
        <p:nvCxnSpPr>
          <p:cNvPr id="108" name="Straight Connector 107"/>
          <p:cNvCxnSpPr/>
          <p:nvPr/>
        </p:nvCxnSpPr>
        <p:spPr>
          <a:xfrm>
            <a:off x="4668502" y="2211908"/>
            <a:ext cx="3175" cy="574452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537292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82"/>
    </mc:Choice>
    <mc:Fallback>
      <p:transition spd="slow" advTm="61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2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 animBg="1"/>
      <p:bldP spid="110" grpId="0" animBg="1"/>
      <p:bldP spid="2" grpId="0" animBg="1"/>
      <p:bldP spid="127" grpId="0" animBg="1"/>
      <p:bldP spid="13" grpId="0" animBg="1"/>
      <p:bldP spid="14" grpId="0" animBg="1"/>
      <p:bldP spid="132" grpId="0" animBg="1"/>
      <p:bldP spid="133" grpId="0" animBg="1"/>
      <p:bldP spid="134" grpId="0" animBg="1"/>
      <p:bldP spid="13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/>
          <p:cNvGrpSpPr/>
          <p:nvPr/>
        </p:nvGrpSpPr>
        <p:grpSpPr>
          <a:xfrm>
            <a:off x="105611" y="676275"/>
            <a:ext cx="8866939" cy="4379357"/>
            <a:chOff x="105611" y="152400"/>
            <a:chExt cx="8866939" cy="4379357"/>
          </a:xfrm>
        </p:grpSpPr>
        <p:sp>
          <p:nvSpPr>
            <p:cNvPr id="21" name="TextBox 20"/>
            <p:cNvSpPr txBox="1"/>
            <p:nvPr/>
          </p:nvSpPr>
          <p:spPr>
            <a:xfrm>
              <a:off x="4192252" y="152400"/>
              <a:ext cx="952500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root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192878" y="1226368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home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533600" y="1953070"/>
              <a:ext cx="6274800" cy="10549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4668502" y="1685925"/>
              <a:ext cx="0" cy="27667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1550026" y="1976290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074402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tom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196053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dick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32" name="Straight Connector 31"/>
            <p:cNvCxnSpPr/>
            <p:nvPr/>
          </p:nvCxnSpPr>
          <p:spPr>
            <a:xfrm flipV="1">
              <a:off x="4671677" y="1976290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317704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fred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30" name="Straight Connector 29"/>
            <p:cNvCxnSpPr/>
            <p:nvPr/>
          </p:nvCxnSpPr>
          <p:spPr>
            <a:xfrm flipV="1">
              <a:off x="7793328" y="1953070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1902" y="152400"/>
              <a:ext cx="277640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/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317992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>
                  <a:solidFill>
                    <a:prstClr val="black"/>
                  </a:solidFill>
                  <a:latin typeface="Courier New" panose="02070309020205020404" pitchFamily="49" charset="0"/>
                </a:rPr>
                <a:t>~</a:t>
              </a:r>
              <a:r>
                <a:rPr lang="en-GB" sz="1200" b="1" dirty="0" err="1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fred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195947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~dick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73901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~tom 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52277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74988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97922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t2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837727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1557727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V="1">
              <a:off x="858502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V="1">
              <a:off x="2258677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V="1">
              <a:off x="7796251" y="2724150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V="1">
              <a:off x="7796251" y="289578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89663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093902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9" name="Straight Connector 68"/>
            <p:cNvCxnSpPr/>
            <p:nvPr/>
          </p:nvCxnSpPr>
          <p:spPr>
            <a:xfrm flipH="1">
              <a:off x="3952402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V="1">
              <a:off x="4672402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3973177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V="1">
              <a:off x="5373352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>
              <a:off x="2114190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d</a:t>
              </a:r>
            </a:p>
          </p:txBody>
        </p:sp>
        <p:cxnSp>
          <p:nvCxnSpPr>
            <p:cNvPr id="75" name="Straight Connector 74"/>
            <p:cNvCxnSpPr/>
            <p:nvPr/>
          </p:nvCxnSpPr>
          <p:spPr>
            <a:xfrm flipV="1">
              <a:off x="779625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6866950" y="3924300"/>
              <a:ext cx="1858602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6749089" y="4162425"/>
              <a:ext cx="23916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j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8564228" y="4162425"/>
              <a:ext cx="36901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m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7959181" y="4162425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l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7354135" y="4162425"/>
              <a:ext cx="28886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k</a:t>
              </a:r>
            </a:p>
          </p:txBody>
        </p:sp>
        <p:cxnSp>
          <p:nvCxnSpPr>
            <p:cNvPr id="81" name="Straight Connector 80"/>
            <p:cNvCxnSpPr/>
            <p:nvPr/>
          </p:nvCxnSpPr>
          <p:spPr>
            <a:xfrm flipV="1">
              <a:off x="6889549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V="1">
              <a:off x="8720176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7499758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8109967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V="1">
              <a:off x="3972173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3347672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TextBox 86"/>
            <p:cNvSpPr txBox="1"/>
            <p:nvPr/>
          </p:nvSpPr>
          <p:spPr>
            <a:xfrm>
              <a:off x="3220286" y="4155043"/>
              <a:ext cx="30008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e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4430378" y="4155043"/>
              <a:ext cx="29367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g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825332" y="4155043"/>
              <a:ext cx="25519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f</a:t>
              </a:r>
            </a:p>
          </p:txBody>
        </p:sp>
        <p:cxnSp>
          <p:nvCxnSpPr>
            <p:cNvPr id="90" name="Straight Connector 89"/>
            <p:cNvCxnSpPr/>
            <p:nvPr/>
          </p:nvCxnSpPr>
          <p:spPr>
            <a:xfrm flipV="1">
              <a:off x="3360746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V="1">
              <a:off x="3970955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V="1">
              <a:off x="4581164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857498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232997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>
              <a:off x="105611" y="4155043"/>
              <a:ext cx="29527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prstClr val="black"/>
                  </a:solidFill>
                </a:rPr>
                <a:t>a</a:t>
              </a:r>
              <a:endParaRPr lang="en-GB" dirty="0">
                <a:solidFill>
                  <a:prstClr val="black"/>
                </a:solidFill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315703" y="4155043"/>
              <a:ext cx="28245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c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10657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b</a:t>
              </a:r>
            </a:p>
          </p:txBody>
        </p:sp>
        <p:cxnSp>
          <p:nvCxnSpPr>
            <p:cNvPr id="98" name="Straight Connector 97"/>
            <p:cNvCxnSpPr/>
            <p:nvPr/>
          </p:nvCxnSpPr>
          <p:spPr>
            <a:xfrm flipV="1">
              <a:off x="246071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V="1">
              <a:off x="856280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V="1">
              <a:off x="1466489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flipV="1">
              <a:off x="2261827" y="3672300"/>
              <a:ext cx="0" cy="468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 flipV="1">
              <a:off x="537581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 flipH="1">
              <a:off x="5051811" y="3914775"/>
              <a:ext cx="648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4924425" y="4152900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h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529471" y="4152900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i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 flipV="1">
              <a:off x="5064885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 flipV="1">
              <a:off x="5675094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13" name="TextBox 112"/>
            <p:cNvSpPr txBox="1"/>
            <p:nvPr/>
          </p:nvSpPr>
          <p:spPr>
            <a:xfrm>
              <a:off x="3251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16078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dev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28905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etc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4559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67386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usr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0213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var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19" name="Straight Connector 118"/>
            <p:cNvCxnSpPr>
              <a:stCxn id="113" idx="0"/>
            </p:cNvCxnSpPr>
            <p:nvPr/>
          </p:nvCxnSpPr>
          <p:spPr>
            <a:xfrm flipV="1">
              <a:off x="800726" y="928835"/>
              <a:ext cx="0" cy="28590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114" idx="0"/>
            </p:cNvCxnSpPr>
            <p:nvPr/>
          </p:nvCxnSpPr>
          <p:spPr>
            <a:xfrm flipV="1">
              <a:off x="20834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15" idx="0"/>
            </p:cNvCxnSpPr>
            <p:nvPr/>
          </p:nvCxnSpPr>
          <p:spPr>
            <a:xfrm flipV="1">
              <a:off x="33661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16" idx="0"/>
            </p:cNvCxnSpPr>
            <p:nvPr/>
          </p:nvCxnSpPr>
          <p:spPr>
            <a:xfrm flipV="1">
              <a:off x="59315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stCxn id="117" idx="0"/>
            </p:cNvCxnSpPr>
            <p:nvPr/>
          </p:nvCxnSpPr>
          <p:spPr>
            <a:xfrm flipV="1">
              <a:off x="72142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18" idx="0"/>
            </p:cNvCxnSpPr>
            <p:nvPr/>
          </p:nvCxnSpPr>
          <p:spPr>
            <a:xfrm flipV="1">
              <a:off x="8496926" y="914400"/>
              <a:ext cx="0" cy="300335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H="1">
              <a:off x="800726" y="926047"/>
              <a:ext cx="7696200" cy="12018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V="1">
              <a:off x="4668502" y="60960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V="1">
              <a:off x="4668502" y="88627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10" name="TextBox 109"/>
          <p:cNvSpPr txBox="1"/>
          <p:nvPr/>
        </p:nvSpPr>
        <p:spPr>
          <a:xfrm>
            <a:off x="2896702" y="76200"/>
            <a:ext cx="3350597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prstClr val="black"/>
                </a:solidFill>
              </a:rPr>
              <a:t>File Reference - Absolute</a:t>
            </a:r>
            <a:endParaRPr lang="en-GB" sz="2400" b="1" dirty="0">
              <a:solidFill>
                <a:prstClr val="black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4476750" y="2868975"/>
            <a:ext cx="360000" cy="360000"/>
          </a:xfrm>
          <a:prstGeom prst="ellipse">
            <a:avLst/>
          </a:prstGeom>
          <a:solidFill>
            <a:schemeClr val="accent3">
              <a:lumMod val="20000"/>
              <a:lumOff val="80000"/>
              <a:alpha val="7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cxnSp>
        <p:nvCxnSpPr>
          <p:cNvPr id="129" name="Straight Connector 128"/>
          <p:cNvCxnSpPr>
            <a:stCxn id="31" idx="2"/>
            <a:endCxn id="67" idx="0"/>
          </p:cNvCxnSpPr>
          <p:nvPr/>
        </p:nvCxnSpPr>
        <p:spPr>
          <a:xfrm flipH="1">
            <a:off x="3972551" y="3248025"/>
            <a:ext cx="699126" cy="485135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67" idx="2"/>
            <a:endCxn id="87" idx="0"/>
          </p:cNvCxnSpPr>
          <p:nvPr/>
        </p:nvCxnSpPr>
        <p:spPr>
          <a:xfrm flipH="1">
            <a:off x="3370327" y="4194825"/>
            <a:ext cx="602224" cy="484093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5-Point Star 126"/>
          <p:cNvSpPr/>
          <p:nvPr/>
        </p:nvSpPr>
        <p:spPr>
          <a:xfrm>
            <a:off x="3000375" y="4505218"/>
            <a:ext cx="288000" cy="288000"/>
          </a:xfrm>
          <a:prstGeom prst="star5">
            <a:avLst/>
          </a:prstGeom>
          <a:solidFill>
            <a:schemeClr val="bg1">
              <a:lumMod val="7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200" y="5181600"/>
            <a:ext cx="8906272" cy="64633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An alternative “</a:t>
            </a:r>
            <a:r>
              <a:rPr lang="en-GB" b="1" dirty="0" smtClean="0">
                <a:solidFill>
                  <a:prstClr val="black"/>
                </a:solidFill>
              </a:rPr>
              <a:t>absolute</a:t>
            </a:r>
            <a:r>
              <a:rPr lang="en-GB" dirty="0" smtClean="0">
                <a:solidFill>
                  <a:prstClr val="black"/>
                </a:solidFill>
              </a:rPr>
              <a:t>” starting point might be the </a:t>
            </a:r>
            <a:r>
              <a:rPr lang="en-GB" b="1" dirty="0" smtClean="0">
                <a:solidFill>
                  <a:prstClr val="black"/>
                </a:solidFill>
              </a:rPr>
              <a:t>Home Directory</a:t>
            </a:r>
            <a:r>
              <a:rPr lang="en-GB" dirty="0" smtClean="0">
                <a:solidFill>
                  <a:prstClr val="black"/>
                </a:solidFill>
              </a:rPr>
              <a:t> of the user “</a:t>
            </a:r>
            <a:r>
              <a:rPr lang="en-GB" b="1" dirty="0" smtClean="0">
                <a:solidFill>
                  <a:prstClr val="black"/>
                </a:solidFill>
              </a:rPr>
              <a:t>dick</a:t>
            </a:r>
            <a:r>
              <a:rPr lang="en-GB" dirty="0" smtClean="0">
                <a:solidFill>
                  <a:prstClr val="black"/>
                </a:solidFill>
              </a:rPr>
              <a:t>” </a:t>
            </a:r>
            <a:r>
              <a:rPr lang="en-GB" b="1" dirty="0" smtClean="0">
                <a:solidFill>
                  <a:prstClr val="black"/>
                </a:solidFill>
              </a:rPr>
              <a:t>(~dick</a:t>
            </a:r>
            <a:r>
              <a:rPr lang="en-GB" dirty="0" smtClean="0">
                <a:solidFill>
                  <a:prstClr val="black"/>
                </a:solidFill>
              </a:rPr>
              <a:t>).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981903" y="6136957"/>
            <a:ext cx="1186543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~dick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2981903" y="6136957"/>
            <a:ext cx="1787669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~dick/d1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2981903" y="6136957"/>
            <a:ext cx="2188420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~dick/d1/e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05893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98"/>
    </mc:Choice>
    <mc:Fallback>
      <p:transition spd="slow" advTm="25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2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3" grpId="0" animBg="1"/>
      <p:bldP spid="14" grpId="0" animBg="1"/>
      <p:bldP spid="134" grpId="0" animBg="1"/>
      <p:bldP spid="13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/>
          <p:cNvGrpSpPr/>
          <p:nvPr/>
        </p:nvGrpSpPr>
        <p:grpSpPr>
          <a:xfrm>
            <a:off x="105611" y="676275"/>
            <a:ext cx="8866939" cy="4379357"/>
            <a:chOff x="105611" y="152400"/>
            <a:chExt cx="8866939" cy="4379357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4668502" y="1685925"/>
              <a:ext cx="0" cy="27667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4192252" y="152400"/>
              <a:ext cx="952500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root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192878" y="1226368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home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533600" y="1953070"/>
              <a:ext cx="6274800" cy="10549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1550026" y="1976290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074402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tom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196053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dick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32" name="Straight Connector 31"/>
            <p:cNvCxnSpPr/>
            <p:nvPr/>
          </p:nvCxnSpPr>
          <p:spPr>
            <a:xfrm flipV="1">
              <a:off x="4671677" y="1976290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317704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fred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30" name="Straight Connector 29"/>
            <p:cNvCxnSpPr/>
            <p:nvPr/>
          </p:nvCxnSpPr>
          <p:spPr>
            <a:xfrm flipV="1">
              <a:off x="7793328" y="1953070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1902" y="152400"/>
              <a:ext cx="277640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/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317992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>
                  <a:solidFill>
                    <a:prstClr val="black"/>
                  </a:solidFill>
                  <a:latin typeface="Courier New" panose="02070309020205020404" pitchFamily="49" charset="0"/>
                </a:rPr>
                <a:t>~</a:t>
              </a:r>
              <a:r>
                <a:rPr lang="en-GB" sz="1200" b="1" dirty="0" err="1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fred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195947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~dick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73901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~tom 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52277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74988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97922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t2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837727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1557727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V="1">
              <a:off x="858502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V="1">
              <a:off x="2258677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V="1">
              <a:off x="7796251" y="2724150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V="1">
              <a:off x="7796251" y="289578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89663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093902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9" name="Straight Connector 68"/>
            <p:cNvCxnSpPr/>
            <p:nvPr/>
          </p:nvCxnSpPr>
          <p:spPr>
            <a:xfrm flipH="1">
              <a:off x="3952402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V="1">
              <a:off x="4672402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3973177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V="1">
              <a:off x="5373352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>
              <a:off x="2114190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d</a:t>
              </a:r>
            </a:p>
          </p:txBody>
        </p:sp>
        <p:cxnSp>
          <p:nvCxnSpPr>
            <p:cNvPr id="75" name="Straight Connector 74"/>
            <p:cNvCxnSpPr/>
            <p:nvPr/>
          </p:nvCxnSpPr>
          <p:spPr>
            <a:xfrm flipV="1">
              <a:off x="779625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6866950" y="3924300"/>
              <a:ext cx="1858602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6749089" y="4162425"/>
              <a:ext cx="23916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j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8564228" y="4162425"/>
              <a:ext cx="36901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m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7959181" y="4162425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l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7354135" y="4162425"/>
              <a:ext cx="28886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k</a:t>
              </a:r>
            </a:p>
          </p:txBody>
        </p:sp>
        <p:cxnSp>
          <p:nvCxnSpPr>
            <p:cNvPr id="81" name="Straight Connector 80"/>
            <p:cNvCxnSpPr/>
            <p:nvPr/>
          </p:nvCxnSpPr>
          <p:spPr>
            <a:xfrm flipV="1">
              <a:off x="6889549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V="1">
              <a:off x="8720176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7499758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8109967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V="1">
              <a:off x="3972173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3347672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TextBox 86"/>
            <p:cNvSpPr txBox="1"/>
            <p:nvPr/>
          </p:nvSpPr>
          <p:spPr>
            <a:xfrm>
              <a:off x="3220286" y="4155043"/>
              <a:ext cx="30008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e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4430378" y="4155043"/>
              <a:ext cx="29367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g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825332" y="4155043"/>
              <a:ext cx="25519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f</a:t>
              </a:r>
            </a:p>
          </p:txBody>
        </p:sp>
        <p:cxnSp>
          <p:nvCxnSpPr>
            <p:cNvPr id="90" name="Straight Connector 89"/>
            <p:cNvCxnSpPr/>
            <p:nvPr/>
          </p:nvCxnSpPr>
          <p:spPr>
            <a:xfrm flipV="1">
              <a:off x="3360746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V="1">
              <a:off x="3970955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V="1">
              <a:off x="4581164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857498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232997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>
              <a:off x="105611" y="4155043"/>
              <a:ext cx="29527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prstClr val="black"/>
                  </a:solidFill>
                </a:rPr>
                <a:t>a</a:t>
              </a:r>
              <a:endParaRPr lang="en-GB" dirty="0">
                <a:solidFill>
                  <a:prstClr val="black"/>
                </a:solidFill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315703" y="4155043"/>
              <a:ext cx="28245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c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10657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b</a:t>
              </a:r>
            </a:p>
          </p:txBody>
        </p:sp>
        <p:cxnSp>
          <p:nvCxnSpPr>
            <p:cNvPr id="98" name="Straight Connector 97"/>
            <p:cNvCxnSpPr/>
            <p:nvPr/>
          </p:nvCxnSpPr>
          <p:spPr>
            <a:xfrm flipV="1">
              <a:off x="246071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V="1">
              <a:off x="856280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V="1">
              <a:off x="1466489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flipV="1">
              <a:off x="2261827" y="3672300"/>
              <a:ext cx="0" cy="468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 flipV="1">
              <a:off x="537581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 flipH="1">
              <a:off x="5051811" y="3914775"/>
              <a:ext cx="648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4924425" y="4152900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h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529471" y="4152900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i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 flipV="1">
              <a:off x="5064885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 flipV="1">
              <a:off x="5675094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13" name="TextBox 112"/>
            <p:cNvSpPr txBox="1"/>
            <p:nvPr/>
          </p:nvSpPr>
          <p:spPr>
            <a:xfrm>
              <a:off x="3251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16078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dev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28905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etc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4559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67386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usr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0213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var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19" name="Straight Connector 118"/>
            <p:cNvCxnSpPr>
              <a:stCxn id="113" idx="0"/>
            </p:cNvCxnSpPr>
            <p:nvPr/>
          </p:nvCxnSpPr>
          <p:spPr>
            <a:xfrm flipV="1">
              <a:off x="800726" y="928835"/>
              <a:ext cx="0" cy="28590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114" idx="0"/>
            </p:cNvCxnSpPr>
            <p:nvPr/>
          </p:nvCxnSpPr>
          <p:spPr>
            <a:xfrm flipV="1">
              <a:off x="20834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15" idx="0"/>
            </p:cNvCxnSpPr>
            <p:nvPr/>
          </p:nvCxnSpPr>
          <p:spPr>
            <a:xfrm flipV="1">
              <a:off x="33661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16" idx="0"/>
            </p:cNvCxnSpPr>
            <p:nvPr/>
          </p:nvCxnSpPr>
          <p:spPr>
            <a:xfrm flipV="1">
              <a:off x="59315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stCxn id="117" idx="0"/>
            </p:cNvCxnSpPr>
            <p:nvPr/>
          </p:nvCxnSpPr>
          <p:spPr>
            <a:xfrm flipV="1">
              <a:off x="72142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18" idx="0"/>
            </p:cNvCxnSpPr>
            <p:nvPr/>
          </p:nvCxnSpPr>
          <p:spPr>
            <a:xfrm flipV="1">
              <a:off x="8496926" y="914400"/>
              <a:ext cx="0" cy="300335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H="1">
              <a:off x="800726" y="926047"/>
              <a:ext cx="7696200" cy="12018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V="1">
              <a:off x="4668502" y="60960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V="1">
              <a:off x="4668502" y="88627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10" name="TextBox 109"/>
          <p:cNvSpPr txBox="1"/>
          <p:nvPr/>
        </p:nvSpPr>
        <p:spPr>
          <a:xfrm>
            <a:off x="2896702" y="76200"/>
            <a:ext cx="3350597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prstClr val="black"/>
                </a:solidFill>
              </a:rPr>
              <a:t>File Reference - Absolute</a:t>
            </a:r>
            <a:endParaRPr lang="en-GB" sz="2400" b="1" dirty="0">
              <a:solidFill>
                <a:prstClr val="black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7620000" y="2868975"/>
            <a:ext cx="360000" cy="360000"/>
          </a:xfrm>
          <a:prstGeom prst="ellipse">
            <a:avLst/>
          </a:prstGeom>
          <a:solidFill>
            <a:schemeClr val="accent3">
              <a:lumMod val="20000"/>
              <a:lumOff val="80000"/>
              <a:alpha val="7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cxnSp>
        <p:nvCxnSpPr>
          <p:cNvPr id="129" name="Straight Connector 128"/>
          <p:cNvCxnSpPr>
            <a:stCxn id="31" idx="2"/>
            <a:endCxn id="67" idx="0"/>
          </p:cNvCxnSpPr>
          <p:nvPr/>
        </p:nvCxnSpPr>
        <p:spPr>
          <a:xfrm flipH="1">
            <a:off x="3972551" y="3248025"/>
            <a:ext cx="699126" cy="485135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67" idx="2"/>
            <a:endCxn id="87" idx="0"/>
          </p:cNvCxnSpPr>
          <p:nvPr/>
        </p:nvCxnSpPr>
        <p:spPr>
          <a:xfrm flipH="1">
            <a:off x="3370327" y="4194825"/>
            <a:ext cx="602224" cy="484093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5-Point Star 126"/>
          <p:cNvSpPr/>
          <p:nvPr/>
        </p:nvSpPr>
        <p:spPr>
          <a:xfrm>
            <a:off x="3000375" y="4505218"/>
            <a:ext cx="288000" cy="288000"/>
          </a:xfrm>
          <a:prstGeom prst="star5">
            <a:avLst/>
          </a:prstGeom>
          <a:solidFill>
            <a:schemeClr val="bg1">
              <a:lumMod val="7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200" y="5181600"/>
            <a:ext cx="8906272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An “</a:t>
            </a:r>
            <a:r>
              <a:rPr lang="en-GB" b="1" dirty="0" smtClean="0">
                <a:solidFill>
                  <a:prstClr val="black"/>
                </a:solidFill>
              </a:rPr>
              <a:t>absolute address</a:t>
            </a:r>
            <a:r>
              <a:rPr lang="en-GB" dirty="0" smtClean="0">
                <a:solidFill>
                  <a:prstClr val="black"/>
                </a:solidFill>
              </a:rPr>
              <a:t>” starting from any </a:t>
            </a:r>
            <a:r>
              <a:rPr lang="en-GB" b="1" dirty="0" smtClean="0">
                <a:solidFill>
                  <a:prstClr val="black"/>
                </a:solidFill>
              </a:rPr>
              <a:t>Home Directory</a:t>
            </a:r>
            <a:r>
              <a:rPr lang="en-GB" dirty="0" smtClean="0">
                <a:solidFill>
                  <a:prstClr val="black"/>
                </a:solidFill>
              </a:rPr>
              <a:t> (</a:t>
            </a:r>
            <a:r>
              <a:rPr lang="en-GB" b="1" dirty="0" err="1" smtClean="0">
                <a:solidFill>
                  <a:prstClr val="black"/>
                </a:solidFill>
              </a:rPr>
              <a:t>fred</a:t>
            </a:r>
            <a:r>
              <a:rPr lang="en-GB" dirty="0" err="1" smtClean="0">
                <a:solidFill>
                  <a:prstClr val="black"/>
                </a:solidFill>
              </a:rPr>
              <a:t>’s</a:t>
            </a:r>
            <a:r>
              <a:rPr lang="en-GB" dirty="0" smtClean="0">
                <a:solidFill>
                  <a:prstClr val="black"/>
                </a:solidFill>
              </a:rPr>
              <a:t> say)</a:t>
            </a:r>
            <a:r>
              <a:rPr lang="en-GB" dirty="0">
                <a:solidFill>
                  <a:prstClr val="black"/>
                </a:solidFill>
              </a:rPr>
              <a:t> </a:t>
            </a:r>
            <a:r>
              <a:rPr lang="en-GB" dirty="0" smtClean="0">
                <a:solidFill>
                  <a:prstClr val="black"/>
                </a:solidFill>
              </a:rPr>
              <a:t>is also possible.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981903" y="6136957"/>
            <a:ext cx="1186543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</a:t>
            </a:r>
            <a:r>
              <a:rPr lang="en-GB" sz="2600" b="1" dirty="0" err="1" smtClean="0">
                <a:solidFill>
                  <a:prstClr val="black"/>
                </a:solidFill>
                <a:latin typeface="Courier New" panose="02070309020205020404" pitchFamily="49" charset="0"/>
              </a:rPr>
              <a:t>fred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2981903" y="6136957"/>
            <a:ext cx="1787669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</a:t>
            </a:r>
            <a:r>
              <a:rPr lang="en-GB" sz="2600" b="1" dirty="0" err="1" smtClean="0">
                <a:solidFill>
                  <a:prstClr val="black"/>
                </a:solidFill>
                <a:latin typeface="Courier New" panose="02070309020205020404" pitchFamily="49" charset="0"/>
              </a:rPr>
              <a:t>fred</a:t>
            </a:r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/..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2981903" y="6136957"/>
            <a:ext cx="2789546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</a:t>
            </a:r>
            <a:r>
              <a:rPr lang="en-GB" sz="2600" b="1" dirty="0" err="1" smtClean="0">
                <a:solidFill>
                  <a:prstClr val="black"/>
                </a:solidFill>
                <a:latin typeface="Courier New" panose="02070309020205020404" pitchFamily="49" charset="0"/>
              </a:rPr>
              <a:t>fred</a:t>
            </a:r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/../dick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76200" y="5650468"/>
            <a:ext cx="8906272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Two dots (“</a:t>
            </a:r>
            <a:r>
              <a:rPr lang="en-GB" b="1" dirty="0" smtClean="0">
                <a:solidFill>
                  <a:prstClr val="black"/>
                </a:solidFill>
              </a:rPr>
              <a:t>..</a:t>
            </a:r>
            <a:r>
              <a:rPr lang="en-GB" dirty="0" smtClean="0">
                <a:solidFill>
                  <a:prstClr val="black"/>
                </a:solidFill>
              </a:rPr>
              <a:t>”) means one directory </a:t>
            </a:r>
            <a:r>
              <a:rPr lang="en-GB" b="1" dirty="0" smtClean="0">
                <a:solidFill>
                  <a:prstClr val="black"/>
                </a:solidFill>
              </a:rPr>
              <a:t>UP</a:t>
            </a:r>
            <a:r>
              <a:rPr lang="en-GB" dirty="0" smtClean="0">
                <a:solidFill>
                  <a:prstClr val="black"/>
                </a:solidFill>
              </a:rPr>
              <a:t>. So “</a:t>
            </a:r>
            <a:r>
              <a:rPr lang="en-GB" b="1" dirty="0" smtClean="0">
                <a:solidFill>
                  <a:prstClr val="black"/>
                </a:solidFill>
              </a:rPr>
              <a:t>..</a:t>
            </a:r>
            <a:r>
              <a:rPr lang="en-GB" dirty="0" smtClean="0">
                <a:solidFill>
                  <a:prstClr val="black"/>
                </a:solidFill>
              </a:rPr>
              <a:t>” is </a:t>
            </a:r>
            <a:r>
              <a:rPr lang="en-GB" b="1" dirty="0" smtClean="0">
                <a:solidFill>
                  <a:prstClr val="black"/>
                </a:solidFill>
              </a:rPr>
              <a:t>/home </a:t>
            </a:r>
            <a:r>
              <a:rPr lang="en-GB" dirty="0" smtClean="0">
                <a:solidFill>
                  <a:prstClr val="black"/>
                </a:solidFill>
              </a:rPr>
              <a:t>from any user </a:t>
            </a:r>
            <a:r>
              <a:rPr lang="en-GB" b="1" dirty="0" smtClean="0">
                <a:solidFill>
                  <a:prstClr val="black"/>
                </a:solidFill>
              </a:rPr>
              <a:t>Home Directory</a:t>
            </a:r>
            <a:r>
              <a:rPr lang="en-GB" dirty="0" smtClean="0">
                <a:solidFill>
                  <a:prstClr val="black"/>
                </a:solidFill>
              </a:rPr>
              <a:t>.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5181600" y="1856601"/>
            <a:ext cx="370614" cy="27699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..</a:t>
            </a:r>
            <a:endParaRPr lang="en-GB" sz="12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cxnSp>
        <p:nvCxnSpPr>
          <p:cNvPr id="128" name="Straight Connector 127"/>
          <p:cNvCxnSpPr>
            <a:stCxn id="29" idx="0"/>
            <a:endCxn id="22" idx="2"/>
          </p:cNvCxnSpPr>
          <p:nvPr/>
        </p:nvCxnSpPr>
        <p:spPr>
          <a:xfrm flipH="1" flipV="1">
            <a:off x="4668502" y="2211908"/>
            <a:ext cx="3124826" cy="574452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/>
          <p:cNvSpPr txBox="1"/>
          <p:nvPr/>
        </p:nvSpPr>
        <p:spPr>
          <a:xfrm>
            <a:off x="2981903" y="6136957"/>
            <a:ext cx="3390672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</a:t>
            </a:r>
            <a:r>
              <a:rPr lang="en-GB" sz="2600" b="1" dirty="0" err="1" smtClean="0">
                <a:solidFill>
                  <a:prstClr val="black"/>
                </a:solidFill>
                <a:latin typeface="Courier New" panose="02070309020205020404" pitchFamily="49" charset="0"/>
              </a:rPr>
              <a:t>fred</a:t>
            </a:r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/../dick/d1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2981903" y="6136957"/>
            <a:ext cx="3791423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</a:t>
            </a:r>
            <a:r>
              <a:rPr lang="en-GB" sz="2600" b="1" dirty="0" err="1" smtClean="0">
                <a:solidFill>
                  <a:prstClr val="black"/>
                </a:solidFill>
                <a:latin typeface="Courier New" panose="02070309020205020404" pitchFamily="49" charset="0"/>
              </a:rPr>
              <a:t>fred</a:t>
            </a:r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/../dick/d1/e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cxnSp>
        <p:nvCxnSpPr>
          <p:cNvPr id="137" name="Straight Connector 136"/>
          <p:cNvCxnSpPr/>
          <p:nvPr/>
        </p:nvCxnSpPr>
        <p:spPr>
          <a:xfrm>
            <a:off x="4668502" y="2211908"/>
            <a:ext cx="3175" cy="574452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329047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42"/>
    </mc:Choice>
    <mc:Fallback>
      <p:transition spd="slow" advTm="38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2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3" grpId="0" animBg="1"/>
      <p:bldP spid="14" grpId="0" animBg="1"/>
      <p:bldP spid="134" grpId="0" animBg="1"/>
      <p:bldP spid="135" grpId="0" animBg="1"/>
      <p:bldP spid="108" grpId="0" animBg="1"/>
      <p:bldP spid="109" grpId="0" animBg="1"/>
      <p:bldP spid="132" grpId="0" animBg="1"/>
      <p:bldP spid="13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/>
          <p:cNvGrpSpPr/>
          <p:nvPr/>
        </p:nvGrpSpPr>
        <p:grpSpPr>
          <a:xfrm>
            <a:off x="105611" y="676275"/>
            <a:ext cx="8866939" cy="4379357"/>
            <a:chOff x="105611" y="152400"/>
            <a:chExt cx="8866939" cy="4379357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4668502" y="1685925"/>
              <a:ext cx="0" cy="27667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4192252" y="152400"/>
              <a:ext cx="952500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root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192878" y="1226368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home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533600" y="1953070"/>
              <a:ext cx="6274800" cy="10549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1550026" y="1976290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074402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tom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196053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dick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32" name="Straight Connector 31"/>
            <p:cNvCxnSpPr/>
            <p:nvPr/>
          </p:nvCxnSpPr>
          <p:spPr>
            <a:xfrm flipV="1">
              <a:off x="4671677" y="1976290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317704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fred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30" name="Straight Connector 29"/>
            <p:cNvCxnSpPr/>
            <p:nvPr/>
          </p:nvCxnSpPr>
          <p:spPr>
            <a:xfrm flipV="1">
              <a:off x="7793328" y="1953070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1902" y="152400"/>
              <a:ext cx="277640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/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317992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>
                  <a:solidFill>
                    <a:prstClr val="black"/>
                  </a:solidFill>
                  <a:latin typeface="Courier New" panose="02070309020205020404" pitchFamily="49" charset="0"/>
                </a:rPr>
                <a:t>~</a:t>
              </a:r>
              <a:r>
                <a:rPr lang="en-GB" sz="1200" b="1" dirty="0" err="1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fred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195947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~dick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73901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~tom 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52277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74988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97922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t2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837727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1557727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V="1">
              <a:off x="858502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V="1">
              <a:off x="2258677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V="1">
              <a:off x="7796251" y="2724150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V="1">
              <a:off x="7796251" y="289578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89663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093902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9" name="Straight Connector 68"/>
            <p:cNvCxnSpPr/>
            <p:nvPr/>
          </p:nvCxnSpPr>
          <p:spPr>
            <a:xfrm flipH="1">
              <a:off x="3952402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V="1">
              <a:off x="4672402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3973177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V="1">
              <a:off x="5373352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>
              <a:off x="2114190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d</a:t>
              </a:r>
            </a:p>
          </p:txBody>
        </p:sp>
        <p:cxnSp>
          <p:nvCxnSpPr>
            <p:cNvPr id="75" name="Straight Connector 74"/>
            <p:cNvCxnSpPr/>
            <p:nvPr/>
          </p:nvCxnSpPr>
          <p:spPr>
            <a:xfrm flipV="1">
              <a:off x="779625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6866950" y="3924300"/>
              <a:ext cx="1858602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6749089" y="4162425"/>
              <a:ext cx="23916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j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8564228" y="4162425"/>
              <a:ext cx="36901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m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7959181" y="4162425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l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7354135" y="4162425"/>
              <a:ext cx="28886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k</a:t>
              </a:r>
            </a:p>
          </p:txBody>
        </p:sp>
        <p:cxnSp>
          <p:nvCxnSpPr>
            <p:cNvPr id="81" name="Straight Connector 80"/>
            <p:cNvCxnSpPr/>
            <p:nvPr/>
          </p:nvCxnSpPr>
          <p:spPr>
            <a:xfrm flipV="1">
              <a:off x="6889549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V="1">
              <a:off x="8720176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7499758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8109967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V="1">
              <a:off x="3972173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3347672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TextBox 86"/>
            <p:cNvSpPr txBox="1"/>
            <p:nvPr/>
          </p:nvSpPr>
          <p:spPr>
            <a:xfrm>
              <a:off x="3220286" y="4155043"/>
              <a:ext cx="30008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e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4430378" y="4155043"/>
              <a:ext cx="29367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g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825332" y="4155043"/>
              <a:ext cx="25519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f</a:t>
              </a:r>
            </a:p>
          </p:txBody>
        </p:sp>
        <p:cxnSp>
          <p:nvCxnSpPr>
            <p:cNvPr id="90" name="Straight Connector 89"/>
            <p:cNvCxnSpPr/>
            <p:nvPr/>
          </p:nvCxnSpPr>
          <p:spPr>
            <a:xfrm flipV="1">
              <a:off x="3360746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V="1">
              <a:off x="3970955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V="1">
              <a:off x="4581164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857498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232997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>
              <a:off x="105611" y="4155043"/>
              <a:ext cx="29527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prstClr val="black"/>
                  </a:solidFill>
                </a:rPr>
                <a:t>a</a:t>
              </a:r>
              <a:endParaRPr lang="en-GB" dirty="0">
                <a:solidFill>
                  <a:prstClr val="black"/>
                </a:solidFill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315703" y="4155043"/>
              <a:ext cx="28245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c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10657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b</a:t>
              </a:r>
            </a:p>
          </p:txBody>
        </p:sp>
        <p:cxnSp>
          <p:nvCxnSpPr>
            <p:cNvPr id="98" name="Straight Connector 97"/>
            <p:cNvCxnSpPr/>
            <p:nvPr/>
          </p:nvCxnSpPr>
          <p:spPr>
            <a:xfrm flipV="1">
              <a:off x="246071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V="1">
              <a:off x="856280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V="1">
              <a:off x="1466489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flipV="1">
              <a:off x="2261827" y="3672300"/>
              <a:ext cx="0" cy="468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 flipV="1">
              <a:off x="537581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 flipH="1">
              <a:off x="5051811" y="3914775"/>
              <a:ext cx="648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4924425" y="4152900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h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529471" y="4152900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i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 flipV="1">
              <a:off x="5064885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 flipV="1">
              <a:off x="5675094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13" name="TextBox 112"/>
            <p:cNvSpPr txBox="1"/>
            <p:nvPr/>
          </p:nvSpPr>
          <p:spPr>
            <a:xfrm>
              <a:off x="3251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16078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dev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28905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etc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4559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67386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usr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0213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var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19" name="Straight Connector 118"/>
            <p:cNvCxnSpPr>
              <a:stCxn id="113" idx="0"/>
            </p:cNvCxnSpPr>
            <p:nvPr/>
          </p:nvCxnSpPr>
          <p:spPr>
            <a:xfrm flipV="1">
              <a:off x="800726" y="928835"/>
              <a:ext cx="0" cy="28590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114" idx="0"/>
            </p:cNvCxnSpPr>
            <p:nvPr/>
          </p:nvCxnSpPr>
          <p:spPr>
            <a:xfrm flipV="1">
              <a:off x="20834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15" idx="0"/>
            </p:cNvCxnSpPr>
            <p:nvPr/>
          </p:nvCxnSpPr>
          <p:spPr>
            <a:xfrm flipV="1">
              <a:off x="33661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16" idx="0"/>
            </p:cNvCxnSpPr>
            <p:nvPr/>
          </p:nvCxnSpPr>
          <p:spPr>
            <a:xfrm flipV="1">
              <a:off x="59315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stCxn id="117" idx="0"/>
            </p:cNvCxnSpPr>
            <p:nvPr/>
          </p:nvCxnSpPr>
          <p:spPr>
            <a:xfrm flipV="1">
              <a:off x="72142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18" idx="0"/>
            </p:cNvCxnSpPr>
            <p:nvPr/>
          </p:nvCxnSpPr>
          <p:spPr>
            <a:xfrm flipV="1">
              <a:off x="8496926" y="914400"/>
              <a:ext cx="0" cy="300335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H="1">
              <a:off x="800726" y="926047"/>
              <a:ext cx="7696200" cy="12018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V="1">
              <a:off x="4668502" y="60960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V="1">
              <a:off x="4668502" y="88627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10" name="TextBox 109"/>
          <p:cNvSpPr txBox="1"/>
          <p:nvPr/>
        </p:nvSpPr>
        <p:spPr>
          <a:xfrm>
            <a:off x="2896702" y="76200"/>
            <a:ext cx="3350597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prstClr val="black"/>
                </a:solidFill>
              </a:rPr>
              <a:t>File Reference - Absolute</a:t>
            </a:r>
            <a:endParaRPr lang="en-GB" sz="2400" b="1" dirty="0">
              <a:solidFill>
                <a:prstClr val="black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4516800" y="2868975"/>
            <a:ext cx="360000" cy="360000"/>
          </a:xfrm>
          <a:prstGeom prst="ellipse">
            <a:avLst/>
          </a:prstGeom>
          <a:solidFill>
            <a:schemeClr val="accent3">
              <a:lumMod val="20000"/>
              <a:lumOff val="80000"/>
              <a:alpha val="7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cxnSp>
        <p:nvCxnSpPr>
          <p:cNvPr id="129" name="Straight Connector 128"/>
          <p:cNvCxnSpPr>
            <a:stCxn id="31" idx="2"/>
            <a:endCxn id="67" idx="0"/>
          </p:cNvCxnSpPr>
          <p:nvPr/>
        </p:nvCxnSpPr>
        <p:spPr>
          <a:xfrm flipH="1">
            <a:off x="3972551" y="3248025"/>
            <a:ext cx="699126" cy="485135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67" idx="2"/>
            <a:endCxn id="87" idx="0"/>
          </p:cNvCxnSpPr>
          <p:nvPr/>
        </p:nvCxnSpPr>
        <p:spPr>
          <a:xfrm flipH="1">
            <a:off x="3370327" y="4194825"/>
            <a:ext cx="602224" cy="484093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5-Point Star 126"/>
          <p:cNvSpPr/>
          <p:nvPr/>
        </p:nvSpPr>
        <p:spPr>
          <a:xfrm>
            <a:off x="3000375" y="4505218"/>
            <a:ext cx="288000" cy="288000"/>
          </a:xfrm>
          <a:prstGeom prst="star5">
            <a:avLst/>
          </a:prstGeom>
          <a:solidFill>
            <a:schemeClr val="bg1">
              <a:lumMod val="7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200" y="5181600"/>
            <a:ext cx="8906272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A “</a:t>
            </a:r>
            <a:r>
              <a:rPr lang="en-GB" b="1" dirty="0" smtClean="0">
                <a:solidFill>
                  <a:prstClr val="black"/>
                </a:solidFill>
              </a:rPr>
              <a:t>relative address</a:t>
            </a:r>
            <a:r>
              <a:rPr lang="en-GB" dirty="0" smtClean="0">
                <a:solidFill>
                  <a:prstClr val="black"/>
                </a:solidFill>
              </a:rPr>
              <a:t>” depends on user (</a:t>
            </a:r>
            <a:r>
              <a:rPr lang="en-GB" b="1" dirty="0" smtClean="0">
                <a:solidFill>
                  <a:prstClr val="black"/>
                </a:solidFill>
              </a:rPr>
              <a:t>dick</a:t>
            </a:r>
            <a:r>
              <a:rPr lang="en-GB" dirty="0" smtClean="0">
                <a:solidFill>
                  <a:prstClr val="black"/>
                </a:solidFill>
              </a:rPr>
              <a:t> say) and working directory (</a:t>
            </a:r>
            <a:r>
              <a:rPr lang="en-GB" b="1" dirty="0" smtClean="0">
                <a:solidFill>
                  <a:prstClr val="black"/>
                </a:solidFill>
              </a:rPr>
              <a:t>~dick</a:t>
            </a:r>
            <a:r>
              <a:rPr lang="en-GB" dirty="0" smtClean="0">
                <a:solidFill>
                  <a:prstClr val="black"/>
                </a:solidFill>
              </a:rPr>
              <a:t> say).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981903" y="6136957"/>
            <a:ext cx="385042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76200" y="5650468"/>
            <a:ext cx="8906272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b="1" dirty="0" smtClean="0">
                <a:solidFill>
                  <a:prstClr val="black"/>
                </a:solidFill>
              </a:rPr>
              <a:t>dick</a:t>
            </a:r>
            <a:r>
              <a:rPr lang="en-GB" dirty="0" smtClean="0">
                <a:solidFill>
                  <a:prstClr val="black"/>
                </a:solidFill>
              </a:rPr>
              <a:t> may refer to </a:t>
            </a:r>
            <a:r>
              <a:rPr lang="en-GB" b="1" i="1" dirty="0" smtClean="0">
                <a:solidFill>
                  <a:prstClr val="black"/>
                </a:solidFill>
              </a:rPr>
              <a:t>his</a:t>
            </a:r>
            <a:r>
              <a:rPr lang="en-GB" dirty="0" smtClean="0">
                <a:solidFill>
                  <a:prstClr val="black"/>
                </a:solidFill>
              </a:rPr>
              <a:t> </a:t>
            </a:r>
            <a:r>
              <a:rPr lang="en-GB" b="1" dirty="0" smtClean="0">
                <a:solidFill>
                  <a:prstClr val="black"/>
                </a:solidFill>
              </a:rPr>
              <a:t>Home Directory</a:t>
            </a:r>
            <a:r>
              <a:rPr lang="en-GB" dirty="0" smtClean="0">
                <a:solidFill>
                  <a:prstClr val="black"/>
                </a:solidFill>
              </a:rPr>
              <a:t> as just “</a:t>
            </a:r>
            <a:r>
              <a:rPr lang="en-GB" b="1" dirty="0" smtClean="0">
                <a:solidFill>
                  <a:prstClr val="black"/>
                </a:solidFill>
              </a:rPr>
              <a:t>~</a:t>
            </a:r>
            <a:r>
              <a:rPr lang="en-GB" dirty="0" smtClean="0">
                <a:solidFill>
                  <a:prstClr val="black"/>
                </a:solidFill>
              </a:rPr>
              <a:t>”. So, relative to “</a:t>
            </a:r>
            <a:r>
              <a:rPr lang="en-GB" b="1" dirty="0" smtClean="0">
                <a:solidFill>
                  <a:prstClr val="black"/>
                </a:solidFill>
              </a:rPr>
              <a:t>~</a:t>
            </a:r>
            <a:r>
              <a:rPr lang="en-GB" dirty="0" smtClean="0">
                <a:solidFill>
                  <a:prstClr val="black"/>
                </a:solidFill>
              </a:rPr>
              <a:t>”, the file “</a:t>
            </a:r>
            <a:r>
              <a:rPr lang="en-GB" b="1" dirty="0" smtClean="0">
                <a:solidFill>
                  <a:prstClr val="black"/>
                </a:solidFill>
              </a:rPr>
              <a:t>e</a:t>
            </a:r>
            <a:r>
              <a:rPr lang="en-GB" dirty="0" smtClean="0">
                <a:solidFill>
                  <a:prstClr val="black"/>
                </a:solidFill>
              </a:rPr>
              <a:t>” becomes: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2981903" y="6136957"/>
            <a:ext cx="986167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~/d1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2981903" y="6136957"/>
            <a:ext cx="1386918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~/d1/e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2950498" y="76200"/>
            <a:ext cx="3243004" cy="461665"/>
          </a:xfrm>
          <a:prstGeom prst="rect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prstClr val="black"/>
                </a:solidFill>
              </a:rPr>
              <a:t>File Reference - Relative</a:t>
            </a:r>
            <a:endParaRPr lang="en-GB" sz="2400" b="1" dirty="0">
              <a:solidFill>
                <a:prstClr val="black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065" y="2632800"/>
            <a:ext cx="532410" cy="720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25" y="2632800"/>
            <a:ext cx="542112" cy="720000"/>
          </a:xfrm>
          <a:prstGeom prst="rect">
            <a:avLst/>
          </a:prstGeom>
        </p:spPr>
      </p:pic>
      <p:sp>
        <p:nvSpPr>
          <p:cNvPr id="137" name="TextBox 136"/>
          <p:cNvSpPr txBox="1"/>
          <p:nvPr/>
        </p:nvSpPr>
        <p:spPr>
          <a:xfrm>
            <a:off x="5189710" y="3072884"/>
            <a:ext cx="277640" cy="276999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9050"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</a:t>
            </a:r>
            <a:endParaRPr lang="en-GB" sz="12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2066925" y="3072884"/>
            <a:ext cx="277640" cy="276999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9050"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~</a:t>
            </a:r>
            <a:endParaRPr lang="en-GB" sz="12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76200" y="5181600"/>
            <a:ext cx="8906272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smtClean="0">
                <a:solidFill>
                  <a:prstClr val="black"/>
                </a:solidFill>
              </a:rPr>
              <a:t>Was </a:t>
            </a:r>
            <a:r>
              <a:rPr lang="en-GB" b="1" dirty="0" smtClean="0">
                <a:solidFill>
                  <a:prstClr val="black"/>
                </a:solidFill>
              </a:rPr>
              <a:t>tom</a:t>
            </a:r>
            <a:r>
              <a:rPr lang="en-GB" dirty="0" smtClean="0">
                <a:solidFill>
                  <a:prstClr val="black"/>
                </a:solidFill>
              </a:rPr>
              <a:t> to login, his </a:t>
            </a:r>
            <a:r>
              <a:rPr lang="en-GB" b="1" dirty="0" smtClean="0">
                <a:solidFill>
                  <a:prstClr val="black"/>
                </a:solidFill>
              </a:rPr>
              <a:t>working directory </a:t>
            </a:r>
            <a:r>
              <a:rPr lang="en-GB" dirty="0" smtClean="0">
                <a:solidFill>
                  <a:prstClr val="black"/>
                </a:solidFill>
              </a:rPr>
              <a:t>would be </a:t>
            </a:r>
            <a:r>
              <a:rPr lang="en-GB" b="1" dirty="0" smtClean="0">
                <a:solidFill>
                  <a:prstClr val="black"/>
                </a:solidFill>
              </a:rPr>
              <a:t>~tom</a:t>
            </a:r>
            <a:r>
              <a:rPr lang="en-GB" dirty="0" smtClean="0">
                <a:solidFill>
                  <a:prstClr val="black"/>
                </a:solidFill>
              </a:rPr>
              <a:t> (</a:t>
            </a:r>
            <a:r>
              <a:rPr lang="en-GB" b="1" dirty="0" smtClean="0">
                <a:solidFill>
                  <a:prstClr val="black"/>
                </a:solidFill>
              </a:rPr>
              <a:t>or ~</a:t>
            </a:r>
            <a:r>
              <a:rPr lang="en-GB" dirty="0" smtClean="0">
                <a:solidFill>
                  <a:prstClr val="black"/>
                </a:solidFill>
              </a:rPr>
              <a:t>,</a:t>
            </a:r>
            <a:r>
              <a:rPr lang="en-GB" b="1" dirty="0" smtClean="0">
                <a:solidFill>
                  <a:prstClr val="black"/>
                </a:solidFill>
              </a:rPr>
              <a:t> </a:t>
            </a:r>
            <a:r>
              <a:rPr lang="en-GB" dirty="0" smtClean="0">
                <a:solidFill>
                  <a:prstClr val="black"/>
                </a:solidFill>
              </a:rPr>
              <a:t>exclusively to </a:t>
            </a:r>
            <a:r>
              <a:rPr lang="en-GB" b="1" dirty="0" smtClean="0">
                <a:solidFill>
                  <a:prstClr val="black"/>
                </a:solidFill>
              </a:rPr>
              <a:t>tom</a:t>
            </a:r>
            <a:r>
              <a:rPr lang="en-GB" dirty="0" smtClean="0">
                <a:solidFill>
                  <a:prstClr val="black"/>
                </a:solidFill>
              </a:rPr>
              <a:t>).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40" name="Oval 139"/>
          <p:cNvSpPr/>
          <p:nvPr/>
        </p:nvSpPr>
        <p:spPr>
          <a:xfrm>
            <a:off x="1381125" y="2868975"/>
            <a:ext cx="360000" cy="360000"/>
          </a:xfrm>
          <a:prstGeom prst="ellipse">
            <a:avLst/>
          </a:prstGeom>
          <a:solidFill>
            <a:schemeClr val="accent3">
              <a:lumMod val="20000"/>
              <a:lumOff val="80000"/>
              <a:alpha val="7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76200" y="5650468"/>
            <a:ext cx="8906272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For </a:t>
            </a:r>
            <a:r>
              <a:rPr lang="en-GB" b="1" dirty="0" smtClean="0">
                <a:solidFill>
                  <a:prstClr val="black"/>
                </a:solidFill>
              </a:rPr>
              <a:t>tom</a:t>
            </a:r>
            <a:r>
              <a:rPr lang="en-GB" dirty="0" smtClean="0">
                <a:solidFill>
                  <a:prstClr val="black"/>
                </a:solidFill>
              </a:rPr>
              <a:t>, </a:t>
            </a:r>
            <a:r>
              <a:rPr lang="en-GB" b="1" dirty="0" smtClean="0">
                <a:solidFill>
                  <a:prstClr val="black"/>
                </a:solidFill>
              </a:rPr>
              <a:t>dick</a:t>
            </a:r>
            <a:r>
              <a:rPr lang="en-GB" dirty="0" smtClean="0">
                <a:solidFill>
                  <a:prstClr val="black"/>
                </a:solidFill>
              </a:rPr>
              <a:t>’s address will not work … </a:t>
            </a:r>
            <a:r>
              <a:rPr lang="en-GB" b="1" dirty="0" smtClean="0">
                <a:solidFill>
                  <a:prstClr val="black"/>
                </a:solidFill>
              </a:rPr>
              <a:t>UNLESS </a:t>
            </a:r>
            <a:r>
              <a:rPr lang="en-GB" dirty="0" smtClean="0">
                <a:solidFill>
                  <a:prstClr val="black"/>
                </a:solidFill>
              </a:rPr>
              <a:t>… </a:t>
            </a:r>
            <a:r>
              <a:rPr lang="en-GB" b="1" dirty="0" smtClean="0">
                <a:solidFill>
                  <a:prstClr val="black"/>
                </a:solidFill>
              </a:rPr>
              <a:t>tom</a:t>
            </a:r>
            <a:r>
              <a:rPr lang="en-GB" dirty="0" smtClean="0">
                <a:solidFill>
                  <a:prstClr val="black"/>
                </a:solidFill>
              </a:rPr>
              <a:t> too has a </a:t>
            </a:r>
            <a:r>
              <a:rPr lang="en-GB" b="1" dirty="0" smtClean="0">
                <a:solidFill>
                  <a:prstClr val="black"/>
                </a:solidFill>
              </a:rPr>
              <a:t>file</a:t>
            </a:r>
            <a:r>
              <a:rPr lang="en-GB" dirty="0" smtClean="0">
                <a:solidFill>
                  <a:prstClr val="black"/>
                </a:solidFill>
              </a:rPr>
              <a:t> “</a:t>
            </a:r>
            <a:r>
              <a:rPr lang="en-GB" b="1" dirty="0" smtClean="0">
                <a:solidFill>
                  <a:prstClr val="black"/>
                </a:solidFill>
              </a:rPr>
              <a:t>e</a:t>
            </a:r>
            <a:r>
              <a:rPr lang="en-GB" dirty="0" smtClean="0">
                <a:solidFill>
                  <a:prstClr val="black"/>
                </a:solidFill>
              </a:rPr>
              <a:t>” in a </a:t>
            </a:r>
            <a:r>
              <a:rPr lang="en-GB" b="1" dirty="0" smtClean="0">
                <a:solidFill>
                  <a:prstClr val="black"/>
                </a:solidFill>
              </a:rPr>
              <a:t>directory</a:t>
            </a:r>
            <a:r>
              <a:rPr lang="en-GB" dirty="0" smtClean="0">
                <a:solidFill>
                  <a:prstClr val="black"/>
                </a:solidFill>
              </a:rPr>
              <a:t> “</a:t>
            </a:r>
            <a:r>
              <a:rPr lang="en-GB" b="1" dirty="0" smtClean="0">
                <a:solidFill>
                  <a:prstClr val="black"/>
                </a:solidFill>
              </a:rPr>
              <a:t>d1</a:t>
            </a:r>
            <a:r>
              <a:rPr lang="en-GB" dirty="0" smtClean="0">
                <a:solidFill>
                  <a:prstClr val="black"/>
                </a:solidFill>
              </a:rPr>
              <a:t>”?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1981200" y="3733800"/>
            <a:ext cx="565200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d1</a:t>
            </a:r>
            <a:endParaRPr lang="en-GB" sz="24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2114550" y="4678918"/>
            <a:ext cx="300082" cy="369332"/>
          </a:xfrm>
          <a:prstGeom prst="rect">
            <a:avLst/>
          </a:prstGeom>
          <a:solidFill>
            <a:srgbClr val="FFFF00"/>
          </a:solidFill>
          <a:ln w="1905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prstClr val="black"/>
                </a:solidFill>
              </a:rPr>
              <a:t>e</a:t>
            </a:r>
          </a:p>
        </p:txBody>
      </p:sp>
      <p:cxnSp>
        <p:nvCxnSpPr>
          <p:cNvPr id="145" name="Straight Connector 144"/>
          <p:cNvCxnSpPr>
            <a:stCxn id="34" idx="2"/>
            <a:endCxn id="143" idx="0"/>
          </p:cNvCxnSpPr>
          <p:nvPr/>
        </p:nvCxnSpPr>
        <p:spPr>
          <a:xfrm>
            <a:off x="1550026" y="3248025"/>
            <a:ext cx="713774" cy="485775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60" idx="2"/>
            <a:endCxn id="144" idx="0"/>
          </p:cNvCxnSpPr>
          <p:nvPr/>
        </p:nvCxnSpPr>
        <p:spPr>
          <a:xfrm>
            <a:off x="2261827" y="4194825"/>
            <a:ext cx="2764" cy="484093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5-Point Star 146"/>
          <p:cNvSpPr/>
          <p:nvPr/>
        </p:nvSpPr>
        <p:spPr>
          <a:xfrm>
            <a:off x="2343150" y="4495800"/>
            <a:ext cx="288000" cy="288000"/>
          </a:xfrm>
          <a:prstGeom prst="star5">
            <a:avLst/>
          </a:prstGeom>
          <a:solidFill>
            <a:schemeClr val="bg1">
              <a:lumMod val="7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5148013" y="6183868"/>
            <a:ext cx="3834459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Which may or may not be as intended?</a:t>
            </a:r>
            <a:endParaRPr lang="en-GB" dirty="0">
              <a:solidFill>
                <a:prstClr val="black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54191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317"/>
    </mc:Choice>
    <mc:Fallback>
      <p:transition spd="slow" advTm="88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2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2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0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2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000"/>
                            </p:stCondLst>
                            <p:childTnLst>
                              <p:par>
                                <p:cTn id="8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2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000"/>
                            </p:stCondLst>
                            <p:childTnLst>
                              <p:par>
                                <p:cTn id="8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2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000"/>
                            </p:stCondLst>
                            <p:childTnLst>
                              <p:par>
                                <p:cTn id="9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2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2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00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2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animBg="1"/>
      <p:bldP spid="2" grpId="0" animBg="1"/>
      <p:bldP spid="13" grpId="0" animBg="1"/>
      <p:bldP spid="13" grpId="1" animBg="1"/>
      <p:bldP spid="14" grpId="0" animBg="1"/>
      <p:bldP spid="108" grpId="0" animBg="1"/>
      <p:bldP spid="108" grpId="1" animBg="1"/>
      <p:bldP spid="132" grpId="0" animBg="1"/>
      <p:bldP spid="136" grpId="0" animBg="1"/>
      <p:bldP spid="133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3" grpId="0" animBg="1"/>
      <p:bldP spid="144" grpId="0" animBg="1"/>
      <p:bldP spid="147" grpId="0" animBg="1"/>
      <p:bldP spid="14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/>
          <p:cNvGrpSpPr/>
          <p:nvPr/>
        </p:nvGrpSpPr>
        <p:grpSpPr>
          <a:xfrm>
            <a:off x="105611" y="676275"/>
            <a:ext cx="8866939" cy="4379357"/>
            <a:chOff x="105611" y="152400"/>
            <a:chExt cx="8866939" cy="4379357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4668502" y="1685925"/>
              <a:ext cx="0" cy="27667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4192252" y="152400"/>
              <a:ext cx="952500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root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192878" y="1226368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home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533600" y="1953070"/>
              <a:ext cx="6274800" cy="10549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1550026" y="1976290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074402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tom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196053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dick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32" name="Straight Connector 31"/>
            <p:cNvCxnSpPr/>
            <p:nvPr/>
          </p:nvCxnSpPr>
          <p:spPr>
            <a:xfrm flipV="1">
              <a:off x="4671677" y="1976290"/>
              <a:ext cx="0" cy="288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317704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fred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30" name="Straight Connector 29"/>
            <p:cNvCxnSpPr/>
            <p:nvPr/>
          </p:nvCxnSpPr>
          <p:spPr>
            <a:xfrm flipV="1">
              <a:off x="7793328" y="1953070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1902" y="152400"/>
              <a:ext cx="277640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/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317992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>
                  <a:solidFill>
                    <a:prstClr val="black"/>
                  </a:solidFill>
                  <a:latin typeface="Courier New" panose="02070309020205020404" pitchFamily="49" charset="0"/>
                </a:rPr>
                <a:t>~</a:t>
              </a:r>
              <a:r>
                <a:rPr lang="en-GB" sz="1200" b="1" dirty="0" err="1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fred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195947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~dick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73901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~tom 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52277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74988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97922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t2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837727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1557727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V="1">
              <a:off x="858502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V="1">
              <a:off x="2258677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V="1">
              <a:off x="7796251" y="2724150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V="1">
              <a:off x="7796251" y="289578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89663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093902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9" name="Straight Connector 68"/>
            <p:cNvCxnSpPr/>
            <p:nvPr/>
          </p:nvCxnSpPr>
          <p:spPr>
            <a:xfrm flipH="1">
              <a:off x="3952402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V="1">
              <a:off x="4672402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3973177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V="1">
              <a:off x="5373352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>
              <a:off x="2114190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d</a:t>
              </a:r>
            </a:p>
          </p:txBody>
        </p:sp>
        <p:cxnSp>
          <p:nvCxnSpPr>
            <p:cNvPr id="75" name="Straight Connector 74"/>
            <p:cNvCxnSpPr/>
            <p:nvPr/>
          </p:nvCxnSpPr>
          <p:spPr>
            <a:xfrm flipV="1">
              <a:off x="779625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6866950" y="3924300"/>
              <a:ext cx="1858602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6749089" y="4162425"/>
              <a:ext cx="23916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j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8564228" y="4162425"/>
              <a:ext cx="36901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m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7959181" y="4162425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l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7354135" y="4162425"/>
              <a:ext cx="28886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k</a:t>
              </a:r>
            </a:p>
          </p:txBody>
        </p:sp>
        <p:cxnSp>
          <p:nvCxnSpPr>
            <p:cNvPr id="81" name="Straight Connector 80"/>
            <p:cNvCxnSpPr/>
            <p:nvPr/>
          </p:nvCxnSpPr>
          <p:spPr>
            <a:xfrm flipV="1">
              <a:off x="6889549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V="1">
              <a:off x="8720176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7499758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8109967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V="1">
              <a:off x="3972173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3347672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TextBox 86"/>
            <p:cNvSpPr txBox="1"/>
            <p:nvPr/>
          </p:nvSpPr>
          <p:spPr>
            <a:xfrm>
              <a:off x="3220286" y="4155043"/>
              <a:ext cx="30008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e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4430378" y="4155043"/>
              <a:ext cx="29367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g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825332" y="4155043"/>
              <a:ext cx="25519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f</a:t>
              </a:r>
            </a:p>
          </p:txBody>
        </p:sp>
        <p:cxnSp>
          <p:nvCxnSpPr>
            <p:cNvPr id="90" name="Straight Connector 89"/>
            <p:cNvCxnSpPr/>
            <p:nvPr/>
          </p:nvCxnSpPr>
          <p:spPr>
            <a:xfrm flipV="1">
              <a:off x="3360746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V="1">
              <a:off x="3970955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V="1">
              <a:off x="4581164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857498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232997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>
              <a:off x="105611" y="4155043"/>
              <a:ext cx="29527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prstClr val="black"/>
                  </a:solidFill>
                </a:rPr>
                <a:t>a</a:t>
              </a:r>
              <a:endParaRPr lang="en-GB" dirty="0">
                <a:solidFill>
                  <a:prstClr val="black"/>
                </a:solidFill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315703" y="4155043"/>
              <a:ext cx="28245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c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10657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b</a:t>
              </a:r>
            </a:p>
          </p:txBody>
        </p:sp>
        <p:cxnSp>
          <p:nvCxnSpPr>
            <p:cNvPr id="98" name="Straight Connector 97"/>
            <p:cNvCxnSpPr/>
            <p:nvPr/>
          </p:nvCxnSpPr>
          <p:spPr>
            <a:xfrm flipV="1">
              <a:off x="246071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V="1">
              <a:off x="856280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V="1">
              <a:off x="1466489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flipV="1">
              <a:off x="2261827" y="3672300"/>
              <a:ext cx="0" cy="468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 flipV="1">
              <a:off x="537581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 flipH="1">
              <a:off x="5051811" y="3914775"/>
              <a:ext cx="648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4924425" y="4152900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h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529471" y="4152900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i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 flipV="1">
              <a:off x="5064885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 flipV="1">
              <a:off x="5675094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13" name="TextBox 112"/>
            <p:cNvSpPr txBox="1"/>
            <p:nvPr/>
          </p:nvSpPr>
          <p:spPr>
            <a:xfrm>
              <a:off x="3251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16078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dev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28905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etc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4559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67386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usr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0213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var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19" name="Straight Connector 118"/>
            <p:cNvCxnSpPr>
              <a:stCxn id="113" idx="0"/>
            </p:cNvCxnSpPr>
            <p:nvPr/>
          </p:nvCxnSpPr>
          <p:spPr>
            <a:xfrm flipV="1">
              <a:off x="800726" y="928835"/>
              <a:ext cx="0" cy="28590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114" idx="0"/>
            </p:cNvCxnSpPr>
            <p:nvPr/>
          </p:nvCxnSpPr>
          <p:spPr>
            <a:xfrm flipV="1">
              <a:off x="20834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15" idx="0"/>
            </p:cNvCxnSpPr>
            <p:nvPr/>
          </p:nvCxnSpPr>
          <p:spPr>
            <a:xfrm flipV="1">
              <a:off x="33661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16" idx="0"/>
            </p:cNvCxnSpPr>
            <p:nvPr/>
          </p:nvCxnSpPr>
          <p:spPr>
            <a:xfrm flipV="1">
              <a:off x="59315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stCxn id="117" idx="0"/>
            </p:cNvCxnSpPr>
            <p:nvPr/>
          </p:nvCxnSpPr>
          <p:spPr>
            <a:xfrm flipV="1">
              <a:off x="72142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18" idx="0"/>
            </p:cNvCxnSpPr>
            <p:nvPr/>
          </p:nvCxnSpPr>
          <p:spPr>
            <a:xfrm flipV="1">
              <a:off x="8496926" y="914400"/>
              <a:ext cx="0" cy="300335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H="1">
              <a:off x="800726" y="926047"/>
              <a:ext cx="7696200" cy="12018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V="1">
              <a:off x="4668502" y="60960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V="1">
              <a:off x="4668502" y="88627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7" name="5-Point Star 126"/>
          <p:cNvSpPr/>
          <p:nvPr/>
        </p:nvSpPr>
        <p:spPr>
          <a:xfrm>
            <a:off x="3000375" y="4505218"/>
            <a:ext cx="288000" cy="288000"/>
          </a:xfrm>
          <a:prstGeom prst="star5">
            <a:avLst/>
          </a:prstGeom>
          <a:solidFill>
            <a:schemeClr val="bg1">
              <a:lumMod val="7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200" y="5181600"/>
            <a:ext cx="1380728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b="1" dirty="0" smtClean="0">
                <a:solidFill>
                  <a:prstClr val="black"/>
                </a:solidFill>
              </a:rPr>
              <a:t>dick</a:t>
            </a:r>
            <a:r>
              <a:rPr lang="en-GB" dirty="0" smtClean="0">
                <a:solidFill>
                  <a:prstClr val="black"/>
                </a:solidFill>
              </a:rPr>
              <a:t> logs in .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981903" y="6136957"/>
            <a:ext cx="385042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>
                <a:solidFill>
                  <a:prstClr val="black"/>
                </a:solidFill>
                <a:latin typeface="Courier New" panose="02070309020205020404" pitchFamily="49" charset="0"/>
              </a:rPr>
              <a:t>.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76200" y="5650468"/>
            <a:ext cx="6662402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The </a:t>
            </a:r>
            <a:r>
              <a:rPr lang="en-GB" b="1" dirty="0" smtClean="0">
                <a:solidFill>
                  <a:prstClr val="black"/>
                </a:solidFill>
              </a:rPr>
              <a:t>Current Working Directory </a:t>
            </a:r>
            <a:r>
              <a:rPr lang="en-GB" dirty="0" smtClean="0">
                <a:solidFill>
                  <a:prstClr val="black"/>
                </a:solidFill>
              </a:rPr>
              <a:t>can </a:t>
            </a:r>
            <a:r>
              <a:rPr lang="en-GB" smtClean="0">
                <a:solidFill>
                  <a:prstClr val="black"/>
                </a:solidFill>
              </a:rPr>
              <a:t>be referenced </a:t>
            </a:r>
            <a:r>
              <a:rPr lang="en-GB" dirty="0" smtClean="0">
                <a:solidFill>
                  <a:prstClr val="black"/>
                </a:solidFill>
              </a:rPr>
              <a:t>by a </a:t>
            </a:r>
            <a:r>
              <a:rPr lang="en-GB" b="1" dirty="0" smtClean="0">
                <a:solidFill>
                  <a:prstClr val="black"/>
                </a:solidFill>
              </a:rPr>
              <a:t>single dot (“.”)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2981903" y="6134100"/>
            <a:ext cx="785793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>
                <a:solidFill>
                  <a:prstClr val="black"/>
                </a:solidFill>
                <a:latin typeface="Courier New" panose="02070309020205020404" pitchFamily="49" charset="0"/>
              </a:rPr>
              <a:t>.</a:t>
            </a:r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/e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2950498" y="76200"/>
            <a:ext cx="3243004" cy="461665"/>
          </a:xfrm>
          <a:prstGeom prst="rect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prstClr val="black"/>
                </a:solidFill>
              </a:rPr>
              <a:t>File Reference - Relative</a:t>
            </a:r>
            <a:endParaRPr lang="en-GB" sz="2400" b="1" dirty="0">
              <a:solidFill>
                <a:prstClr val="black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4488225" y="2868975"/>
            <a:ext cx="360000" cy="360000"/>
          </a:xfrm>
          <a:prstGeom prst="ellipse">
            <a:avLst/>
          </a:prstGeom>
          <a:solidFill>
            <a:schemeClr val="accent3">
              <a:lumMod val="20000"/>
              <a:lumOff val="80000"/>
              <a:alpha val="7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065" y="2632800"/>
            <a:ext cx="532410" cy="720000"/>
          </a:xfrm>
          <a:prstGeom prst="rect">
            <a:avLst/>
          </a:prstGeom>
        </p:spPr>
      </p:pic>
      <p:sp>
        <p:nvSpPr>
          <p:cNvPr id="109" name="TextBox 108"/>
          <p:cNvSpPr txBox="1"/>
          <p:nvPr/>
        </p:nvSpPr>
        <p:spPr>
          <a:xfrm>
            <a:off x="76200" y="5181600"/>
            <a:ext cx="5067926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b="1" dirty="0" smtClean="0">
                <a:solidFill>
                  <a:prstClr val="black"/>
                </a:solidFill>
              </a:rPr>
              <a:t>dick</a:t>
            </a:r>
            <a:r>
              <a:rPr lang="en-GB" dirty="0" smtClean="0">
                <a:solidFill>
                  <a:prstClr val="black"/>
                </a:solidFill>
              </a:rPr>
              <a:t> logs in … and makes his </a:t>
            </a:r>
            <a:r>
              <a:rPr lang="en-GB" b="1" dirty="0" smtClean="0">
                <a:solidFill>
                  <a:prstClr val="black"/>
                </a:solidFill>
              </a:rPr>
              <a:t>Working directory d1</a:t>
            </a:r>
            <a:r>
              <a:rPr lang="en-GB" dirty="0" smtClean="0">
                <a:solidFill>
                  <a:prstClr val="black"/>
                </a:solidFill>
              </a:rPr>
              <a:t>.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4305300" y="3733800"/>
            <a:ext cx="277640" cy="27699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prstClr val="black"/>
                </a:solidFill>
                <a:latin typeface="Courier New" panose="02070309020205020404" pitchFamily="49" charset="0"/>
              </a:rPr>
              <a:t>.</a:t>
            </a:r>
          </a:p>
        </p:txBody>
      </p:sp>
      <p:cxnSp>
        <p:nvCxnSpPr>
          <p:cNvPr id="131" name="Straight Connector 130"/>
          <p:cNvCxnSpPr>
            <a:stCxn id="67" idx="2"/>
            <a:endCxn id="87" idx="0"/>
          </p:cNvCxnSpPr>
          <p:nvPr/>
        </p:nvCxnSpPr>
        <p:spPr>
          <a:xfrm flipH="1">
            <a:off x="3370327" y="4194825"/>
            <a:ext cx="602224" cy="484093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76200" y="6183868"/>
            <a:ext cx="2533963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… So “</a:t>
            </a:r>
            <a:r>
              <a:rPr lang="en-GB" b="1" dirty="0" smtClean="0">
                <a:solidFill>
                  <a:prstClr val="black"/>
                </a:solidFill>
              </a:rPr>
              <a:t>e</a:t>
            </a:r>
            <a:r>
              <a:rPr lang="en-GB" dirty="0" smtClean="0">
                <a:solidFill>
                  <a:prstClr val="black"/>
                </a:solidFill>
              </a:rPr>
              <a:t>” relative to “</a:t>
            </a:r>
            <a:r>
              <a:rPr lang="en-GB" b="1" dirty="0" smtClean="0">
                <a:solidFill>
                  <a:prstClr val="black"/>
                </a:solidFill>
              </a:rPr>
              <a:t>.</a:t>
            </a:r>
            <a:r>
              <a:rPr lang="en-GB" dirty="0" smtClean="0">
                <a:solidFill>
                  <a:prstClr val="black"/>
                </a:solidFill>
              </a:rPr>
              <a:t>” is: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76199" y="5183743"/>
            <a:ext cx="6790751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For any </a:t>
            </a:r>
            <a:r>
              <a:rPr lang="en-GB" b="1" dirty="0" smtClean="0">
                <a:solidFill>
                  <a:prstClr val="black"/>
                </a:solidFill>
              </a:rPr>
              <a:t>file path </a:t>
            </a:r>
            <a:r>
              <a:rPr lang="en-GB" dirty="0" smtClean="0">
                <a:solidFill>
                  <a:prstClr val="black"/>
                </a:solidFill>
              </a:rPr>
              <a:t>not commencing with “</a:t>
            </a:r>
            <a:r>
              <a:rPr lang="en-GB" b="1" dirty="0" smtClean="0">
                <a:solidFill>
                  <a:prstClr val="black"/>
                </a:solidFill>
              </a:rPr>
              <a:t>/</a:t>
            </a:r>
            <a:r>
              <a:rPr lang="en-GB" dirty="0" smtClean="0">
                <a:solidFill>
                  <a:prstClr val="black"/>
                </a:solidFill>
              </a:rPr>
              <a:t>”, “</a:t>
            </a:r>
            <a:r>
              <a:rPr lang="en-GB" b="1" dirty="0" smtClean="0">
                <a:solidFill>
                  <a:prstClr val="black"/>
                </a:solidFill>
              </a:rPr>
              <a:t>~</a:t>
            </a:r>
            <a:r>
              <a:rPr lang="en-GB" dirty="0" smtClean="0">
                <a:solidFill>
                  <a:prstClr val="black"/>
                </a:solidFill>
              </a:rPr>
              <a:t>” or “</a:t>
            </a:r>
            <a:r>
              <a:rPr lang="en-GB" b="1" dirty="0" smtClean="0">
                <a:solidFill>
                  <a:prstClr val="black"/>
                </a:solidFill>
              </a:rPr>
              <a:t>.</a:t>
            </a:r>
            <a:r>
              <a:rPr lang="en-GB" dirty="0" smtClean="0">
                <a:solidFill>
                  <a:prstClr val="black"/>
                </a:solidFill>
              </a:rPr>
              <a:t>”, a “</a:t>
            </a:r>
            <a:r>
              <a:rPr lang="en-GB" b="1" dirty="0" smtClean="0">
                <a:solidFill>
                  <a:prstClr val="black"/>
                </a:solidFill>
              </a:rPr>
              <a:t>.</a:t>
            </a:r>
            <a:r>
              <a:rPr lang="en-GB" dirty="0" smtClean="0">
                <a:solidFill>
                  <a:prstClr val="black"/>
                </a:solidFill>
              </a:rPr>
              <a:t>” is assumed.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2258676" y="6172200"/>
            <a:ext cx="691822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… So: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3880178" y="6172200"/>
            <a:ext cx="2444422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Is exactly equivalent to: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6400800" y="6136957"/>
            <a:ext cx="385042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e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5201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68"/>
    </mc:Choice>
    <mc:Fallback>
      <p:transition spd="slow" advTm="385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24 -0.00139 L -0.0552 0.14005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48" y="706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0555 L -0.07813 0.13889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06" y="7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2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6" dur="2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9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2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2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2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08" grpId="0" animBg="1"/>
      <p:bldP spid="108" grpId="1" animBg="1"/>
      <p:bldP spid="136" grpId="0" animBg="1"/>
      <p:bldP spid="2" grpId="0" animBg="1"/>
      <p:bldP spid="2" grpId="1" animBg="1"/>
      <p:bldP spid="109" grpId="0" animBg="1"/>
      <p:bldP spid="109" grpId="1" animBg="1"/>
      <p:bldP spid="128" grpId="0" animBg="1"/>
      <p:bldP spid="134" grpId="0" animBg="1"/>
      <p:bldP spid="134" grpId="1" animBg="1"/>
      <p:bldP spid="110" grpId="0" animBg="1"/>
      <p:bldP spid="129" grpId="0" animBg="1"/>
      <p:bldP spid="130" grpId="0" animBg="1"/>
      <p:bldP spid="13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Box 141"/>
          <p:cNvSpPr txBox="1"/>
          <p:nvPr/>
        </p:nvSpPr>
        <p:spPr>
          <a:xfrm>
            <a:off x="2981903" y="6136957"/>
            <a:ext cx="385042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>
                <a:solidFill>
                  <a:prstClr val="black"/>
                </a:solidFill>
                <a:latin typeface="Courier New" panose="02070309020205020404" pitchFamily="49" charset="0"/>
              </a:rPr>
              <a:t>.</a:t>
            </a:r>
          </a:p>
        </p:txBody>
      </p:sp>
      <p:grpSp>
        <p:nvGrpSpPr>
          <p:cNvPr id="126" name="Group 125"/>
          <p:cNvGrpSpPr/>
          <p:nvPr/>
        </p:nvGrpSpPr>
        <p:grpSpPr>
          <a:xfrm>
            <a:off x="105611" y="676275"/>
            <a:ext cx="8866939" cy="4379357"/>
            <a:chOff x="105611" y="152400"/>
            <a:chExt cx="8866939" cy="4379357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4668502" y="1685925"/>
              <a:ext cx="0" cy="27667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4192252" y="152400"/>
              <a:ext cx="952500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root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192878" y="1226368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home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1533600" y="1953070"/>
              <a:ext cx="6274800" cy="10549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1550026" y="1976290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074402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tom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196053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dick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32" name="Straight Connector 31"/>
            <p:cNvCxnSpPr/>
            <p:nvPr/>
          </p:nvCxnSpPr>
          <p:spPr>
            <a:xfrm flipV="1">
              <a:off x="4671677" y="1976290"/>
              <a:ext cx="0" cy="288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317704" y="2262485"/>
              <a:ext cx="951248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fred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30" name="Straight Connector 29"/>
            <p:cNvCxnSpPr/>
            <p:nvPr/>
          </p:nvCxnSpPr>
          <p:spPr>
            <a:xfrm flipV="1">
              <a:off x="7793328" y="1953070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1902" y="152400"/>
              <a:ext cx="277640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/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317992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>
                  <a:solidFill>
                    <a:prstClr val="black"/>
                  </a:solidFill>
                  <a:latin typeface="Courier New" panose="02070309020205020404" pitchFamily="49" charset="0"/>
                </a:rPr>
                <a:t>~</a:t>
              </a:r>
              <a:r>
                <a:rPr lang="en-GB" sz="1200" b="1" dirty="0" err="1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fred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195947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~dick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73901" y="2253734"/>
              <a:ext cx="649537" cy="2769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accent3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b="1" dirty="0" smtClean="0">
                  <a:solidFill>
                    <a:prstClr val="black"/>
                  </a:solidFill>
                  <a:latin typeface="Courier New" panose="02070309020205020404" pitchFamily="49" charset="0"/>
                </a:rPr>
                <a:t>~tom </a:t>
              </a:r>
              <a:endParaRPr lang="en-GB" sz="1200" b="1" dirty="0">
                <a:solidFill>
                  <a:prstClr val="black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52277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74988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979227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t2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837727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1557727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V="1">
              <a:off x="858502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V="1">
              <a:off x="2258677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V="1">
              <a:off x="7796251" y="2724150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V="1">
              <a:off x="7796251" y="289578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89663" y="3209285"/>
              <a:ext cx="565776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1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093902" y="3209285"/>
              <a:ext cx="565200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</a:t>
              </a:r>
              <a:r>
                <a:rPr lang="en-GB" sz="2400" b="1" dirty="0" smtClean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</a:t>
              </a:r>
              <a:endParaRPr lang="en-GB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9" name="Straight Connector 68"/>
            <p:cNvCxnSpPr/>
            <p:nvPr/>
          </p:nvCxnSpPr>
          <p:spPr>
            <a:xfrm flipH="1">
              <a:off x="3952402" y="2894625"/>
              <a:ext cx="144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V="1">
              <a:off x="4672402" y="2714625"/>
              <a:ext cx="0" cy="180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3973177" y="2894625"/>
              <a:ext cx="0" cy="3096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V="1">
              <a:off x="5373352" y="2894625"/>
              <a:ext cx="0" cy="30941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>
              <a:off x="2114190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d</a:t>
              </a:r>
            </a:p>
          </p:txBody>
        </p:sp>
        <p:cxnSp>
          <p:nvCxnSpPr>
            <p:cNvPr id="75" name="Straight Connector 74"/>
            <p:cNvCxnSpPr/>
            <p:nvPr/>
          </p:nvCxnSpPr>
          <p:spPr>
            <a:xfrm flipV="1">
              <a:off x="779625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6866950" y="3924300"/>
              <a:ext cx="1858602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6749089" y="4162425"/>
              <a:ext cx="23916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j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8564228" y="4162425"/>
              <a:ext cx="36901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m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7959181" y="4162425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l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7354135" y="4162425"/>
              <a:ext cx="28886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k</a:t>
              </a:r>
            </a:p>
          </p:txBody>
        </p:sp>
        <p:cxnSp>
          <p:nvCxnSpPr>
            <p:cNvPr id="81" name="Straight Connector 80"/>
            <p:cNvCxnSpPr/>
            <p:nvPr/>
          </p:nvCxnSpPr>
          <p:spPr>
            <a:xfrm flipV="1">
              <a:off x="6889549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V="1">
              <a:off x="8720176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7499758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8109967" y="3911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V="1">
              <a:off x="3972173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3347672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TextBox 86"/>
            <p:cNvSpPr txBox="1"/>
            <p:nvPr/>
          </p:nvSpPr>
          <p:spPr>
            <a:xfrm>
              <a:off x="3220286" y="4155043"/>
              <a:ext cx="300082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e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4430378" y="4155043"/>
              <a:ext cx="29367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g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825332" y="4155043"/>
              <a:ext cx="255198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f</a:t>
              </a:r>
            </a:p>
          </p:txBody>
        </p:sp>
        <p:cxnSp>
          <p:nvCxnSpPr>
            <p:cNvPr id="90" name="Straight Connector 89"/>
            <p:cNvCxnSpPr/>
            <p:nvPr/>
          </p:nvCxnSpPr>
          <p:spPr>
            <a:xfrm flipV="1">
              <a:off x="3360746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V="1">
              <a:off x="3970955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V="1">
              <a:off x="4581164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857498" y="3661227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232997" y="3916918"/>
              <a:ext cx="126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>
              <a:off x="105611" y="4155043"/>
              <a:ext cx="29527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prstClr val="black"/>
                  </a:solidFill>
                </a:rPr>
                <a:t>a</a:t>
              </a:r>
              <a:endParaRPr lang="en-GB" dirty="0">
                <a:solidFill>
                  <a:prstClr val="black"/>
                </a:solidFill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315703" y="4155043"/>
              <a:ext cx="282450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c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10657" y="4155043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b</a:t>
              </a:r>
            </a:p>
          </p:txBody>
        </p:sp>
        <p:cxnSp>
          <p:nvCxnSpPr>
            <p:cNvPr id="98" name="Straight Connector 97"/>
            <p:cNvCxnSpPr/>
            <p:nvPr/>
          </p:nvCxnSpPr>
          <p:spPr>
            <a:xfrm flipV="1">
              <a:off x="246071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V="1">
              <a:off x="856280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V="1">
              <a:off x="1466489" y="3903702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flipV="1">
              <a:off x="2261827" y="3672300"/>
              <a:ext cx="0" cy="468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 flipV="1">
              <a:off x="5375811" y="3659084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 flipH="1">
              <a:off x="5051811" y="3914775"/>
              <a:ext cx="648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4924425" y="4152900"/>
              <a:ext cx="306494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h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529471" y="4152900"/>
              <a:ext cx="237566" cy="36933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prstClr val="black"/>
                  </a:solidFill>
                </a:rPr>
                <a:t>i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 flipV="1">
              <a:off x="5064885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 flipV="1">
              <a:off x="5675094" y="3901559"/>
              <a:ext cx="0" cy="252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13" name="TextBox 112"/>
            <p:cNvSpPr txBox="1"/>
            <p:nvPr/>
          </p:nvSpPr>
          <p:spPr>
            <a:xfrm>
              <a:off x="3251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16078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dev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28905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etc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4559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sbin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67386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usr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021302" y="1214735"/>
              <a:ext cx="951248" cy="46166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>
              <a:solidFill>
                <a:schemeClr val="accent1">
                  <a:alpha val="1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 err="1" smtClean="0">
                  <a:solidFill>
                    <a:prstClr val="black">
                      <a:alpha val="15000"/>
                    </a:prst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var</a:t>
              </a:r>
              <a:endParaRPr lang="en-GB" sz="2400" b="1" dirty="0">
                <a:solidFill>
                  <a:prstClr val="black">
                    <a:alpha val="1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19" name="Straight Connector 118"/>
            <p:cNvCxnSpPr>
              <a:stCxn id="113" idx="0"/>
            </p:cNvCxnSpPr>
            <p:nvPr/>
          </p:nvCxnSpPr>
          <p:spPr>
            <a:xfrm flipV="1">
              <a:off x="800726" y="928835"/>
              <a:ext cx="0" cy="28590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114" idx="0"/>
            </p:cNvCxnSpPr>
            <p:nvPr/>
          </p:nvCxnSpPr>
          <p:spPr>
            <a:xfrm flipV="1">
              <a:off x="20834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15" idx="0"/>
            </p:cNvCxnSpPr>
            <p:nvPr/>
          </p:nvCxnSpPr>
          <p:spPr>
            <a:xfrm flipV="1">
              <a:off x="33661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16" idx="0"/>
            </p:cNvCxnSpPr>
            <p:nvPr/>
          </p:nvCxnSpPr>
          <p:spPr>
            <a:xfrm flipV="1">
              <a:off x="59315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stCxn id="117" idx="0"/>
            </p:cNvCxnSpPr>
            <p:nvPr/>
          </p:nvCxnSpPr>
          <p:spPr>
            <a:xfrm flipV="1">
              <a:off x="7214226" y="938065"/>
              <a:ext cx="0" cy="276670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18" idx="0"/>
            </p:cNvCxnSpPr>
            <p:nvPr/>
          </p:nvCxnSpPr>
          <p:spPr>
            <a:xfrm flipV="1">
              <a:off x="8496926" y="914400"/>
              <a:ext cx="0" cy="300335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H="1">
              <a:off x="800726" y="926047"/>
              <a:ext cx="7696200" cy="12018"/>
            </a:xfrm>
            <a:prstGeom prst="line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accent1">
                  <a:alpha val="10000"/>
                </a:schemeClr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V="1">
              <a:off x="4668502" y="60960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V="1">
              <a:off x="4668502" y="886270"/>
              <a:ext cx="0" cy="3240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7" name="5-Point Star 126"/>
          <p:cNvSpPr/>
          <p:nvPr/>
        </p:nvSpPr>
        <p:spPr>
          <a:xfrm>
            <a:off x="3000375" y="4505218"/>
            <a:ext cx="288000" cy="288000"/>
          </a:xfrm>
          <a:prstGeom prst="star5">
            <a:avLst/>
          </a:prstGeom>
          <a:solidFill>
            <a:schemeClr val="bg1">
              <a:lumMod val="7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2950498" y="76200"/>
            <a:ext cx="3243004" cy="461665"/>
          </a:xfrm>
          <a:prstGeom prst="rect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prstClr val="black"/>
                </a:solidFill>
              </a:rPr>
              <a:t>File Reference - Relative</a:t>
            </a:r>
            <a:endParaRPr lang="en-GB" sz="2400" b="1" dirty="0">
              <a:solidFill>
                <a:prstClr val="black"/>
              </a:solidFill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2981903" y="6136957"/>
            <a:ext cx="986167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./..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2" name="Oval 1"/>
          <p:cNvSpPr/>
          <p:nvPr/>
        </p:nvSpPr>
        <p:spPr>
          <a:xfrm>
            <a:off x="4488225" y="2868975"/>
            <a:ext cx="360000" cy="360000"/>
          </a:xfrm>
          <a:prstGeom prst="ellipse">
            <a:avLst/>
          </a:prstGeom>
          <a:solidFill>
            <a:schemeClr val="accent3">
              <a:lumMod val="20000"/>
              <a:lumOff val="80000"/>
              <a:alpha val="7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065" y="2632800"/>
            <a:ext cx="532410" cy="720000"/>
          </a:xfrm>
          <a:prstGeom prst="rect">
            <a:avLst/>
          </a:prstGeom>
        </p:spPr>
      </p:pic>
      <p:sp>
        <p:nvSpPr>
          <p:cNvPr id="128" name="TextBox 127"/>
          <p:cNvSpPr txBox="1"/>
          <p:nvPr/>
        </p:nvSpPr>
        <p:spPr>
          <a:xfrm>
            <a:off x="4791075" y="3733800"/>
            <a:ext cx="277640" cy="27699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prstClr val="black"/>
                </a:solidFill>
                <a:latin typeface="Courier New" panose="02070309020205020404" pitchFamily="49" charset="0"/>
              </a:rPr>
              <a:t>.</a:t>
            </a:r>
          </a:p>
        </p:txBody>
      </p:sp>
      <p:cxnSp>
        <p:nvCxnSpPr>
          <p:cNvPr id="131" name="Straight Connector 130"/>
          <p:cNvCxnSpPr>
            <a:stCxn id="67" idx="2"/>
            <a:endCxn id="87" idx="0"/>
          </p:cNvCxnSpPr>
          <p:nvPr/>
        </p:nvCxnSpPr>
        <p:spPr>
          <a:xfrm flipH="1">
            <a:off x="3370327" y="4194825"/>
            <a:ext cx="602224" cy="484093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/>
          <p:cNvSpPr txBox="1"/>
          <p:nvPr/>
        </p:nvSpPr>
        <p:spPr>
          <a:xfrm>
            <a:off x="76200" y="5181600"/>
            <a:ext cx="1380728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b="1" dirty="0" smtClean="0">
                <a:solidFill>
                  <a:prstClr val="black"/>
                </a:solidFill>
              </a:rPr>
              <a:t>dick</a:t>
            </a:r>
            <a:r>
              <a:rPr lang="en-GB" dirty="0" smtClean="0">
                <a:solidFill>
                  <a:prstClr val="black"/>
                </a:solidFill>
              </a:rPr>
              <a:t> logs in .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76200" y="5181600"/>
            <a:ext cx="5379702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b="1" dirty="0" smtClean="0">
                <a:solidFill>
                  <a:prstClr val="black"/>
                </a:solidFill>
              </a:rPr>
              <a:t>dick</a:t>
            </a:r>
            <a:r>
              <a:rPr lang="en-GB" dirty="0" smtClean="0">
                <a:solidFill>
                  <a:prstClr val="black"/>
                </a:solidFill>
              </a:rPr>
              <a:t> logs in … and makes his </a:t>
            </a:r>
            <a:r>
              <a:rPr lang="en-GB" b="1" dirty="0" smtClean="0">
                <a:solidFill>
                  <a:prstClr val="black"/>
                </a:solidFill>
              </a:rPr>
              <a:t>Working directory </a:t>
            </a:r>
            <a:r>
              <a:rPr lang="en-GB" b="1" dirty="0">
                <a:solidFill>
                  <a:prstClr val="black"/>
                </a:solidFill>
              </a:rPr>
              <a:t>d2 </a:t>
            </a:r>
            <a:r>
              <a:rPr lang="en-GB" dirty="0" smtClean="0">
                <a:solidFill>
                  <a:prstClr val="black"/>
                </a:solidFill>
              </a:rPr>
              <a:t>(“</a:t>
            </a:r>
            <a:r>
              <a:rPr lang="en-GB" b="1" dirty="0" smtClean="0">
                <a:solidFill>
                  <a:prstClr val="black"/>
                </a:solidFill>
              </a:rPr>
              <a:t>.</a:t>
            </a:r>
            <a:r>
              <a:rPr lang="en-GB" dirty="0" smtClean="0">
                <a:solidFill>
                  <a:prstClr val="black"/>
                </a:solidFill>
              </a:rPr>
              <a:t>”).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76200" y="5181600"/>
            <a:ext cx="8672534" cy="64633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The </a:t>
            </a:r>
            <a:r>
              <a:rPr lang="en-GB" b="1" dirty="0" smtClean="0">
                <a:solidFill>
                  <a:prstClr val="black"/>
                </a:solidFill>
              </a:rPr>
              <a:t>path</a:t>
            </a:r>
            <a:r>
              <a:rPr lang="en-GB" dirty="0" smtClean="0">
                <a:solidFill>
                  <a:prstClr val="black"/>
                </a:solidFill>
              </a:rPr>
              <a:t> to </a:t>
            </a:r>
            <a:r>
              <a:rPr lang="en-GB" b="1" dirty="0" smtClean="0">
                <a:solidFill>
                  <a:prstClr val="black"/>
                </a:solidFill>
              </a:rPr>
              <a:t>e </a:t>
            </a:r>
            <a:r>
              <a:rPr lang="en-GB" dirty="0" smtClean="0">
                <a:solidFill>
                  <a:prstClr val="black"/>
                </a:solidFill>
              </a:rPr>
              <a:t>now requires the use of the </a:t>
            </a:r>
            <a:r>
              <a:rPr lang="en-GB" b="1" dirty="0" smtClean="0">
                <a:solidFill>
                  <a:prstClr val="black"/>
                </a:solidFill>
              </a:rPr>
              <a:t>double dot </a:t>
            </a:r>
            <a:r>
              <a:rPr lang="en-GB" dirty="0" smtClean="0">
                <a:solidFill>
                  <a:prstClr val="black"/>
                </a:solidFill>
              </a:rPr>
              <a:t>(“</a:t>
            </a:r>
            <a:r>
              <a:rPr lang="en-GB" b="1" dirty="0" smtClean="0">
                <a:solidFill>
                  <a:prstClr val="black"/>
                </a:solidFill>
              </a:rPr>
              <a:t>..</a:t>
            </a:r>
            <a:r>
              <a:rPr lang="en-GB" dirty="0" smtClean="0">
                <a:solidFill>
                  <a:prstClr val="black"/>
                </a:solidFill>
              </a:rPr>
              <a:t>”) convention for the </a:t>
            </a:r>
            <a:r>
              <a:rPr lang="en-GB" b="1" dirty="0" smtClean="0">
                <a:solidFill>
                  <a:prstClr val="black"/>
                </a:solidFill>
              </a:rPr>
              <a:t>directory</a:t>
            </a:r>
            <a:r>
              <a:rPr lang="en-GB" dirty="0" smtClean="0">
                <a:solidFill>
                  <a:prstClr val="black"/>
                </a:solidFill>
              </a:rPr>
              <a:t> above </a:t>
            </a:r>
            <a:r>
              <a:rPr lang="en-GB" b="1" dirty="0" smtClean="0">
                <a:solidFill>
                  <a:prstClr val="black"/>
                </a:solidFill>
              </a:rPr>
              <a:t>d2</a:t>
            </a:r>
            <a:r>
              <a:rPr lang="en-GB" dirty="0" smtClean="0">
                <a:solidFill>
                  <a:prstClr val="black"/>
                </a:solidFill>
              </a:rPr>
              <a:t> (“</a:t>
            </a:r>
            <a:r>
              <a:rPr lang="en-GB" b="1" dirty="0" smtClean="0">
                <a:solidFill>
                  <a:prstClr val="black"/>
                </a:solidFill>
              </a:rPr>
              <a:t>~dick</a:t>
            </a:r>
            <a:r>
              <a:rPr lang="en-GB" dirty="0" smtClean="0">
                <a:solidFill>
                  <a:prstClr val="black"/>
                </a:solidFill>
              </a:rPr>
              <a:t>”).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5200650" y="3075801"/>
            <a:ext cx="370614" cy="27699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..</a:t>
            </a:r>
            <a:endParaRPr lang="en-GB" sz="12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2981903" y="6136957"/>
            <a:ext cx="1587294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./../d1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2981903" y="6136957"/>
            <a:ext cx="1988045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./../d1/e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  <p:cxnSp>
        <p:nvCxnSpPr>
          <p:cNvPr id="145" name="Straight Connector 144"/>
          <p:cNvCxnSpPr>
            <a:stCxn id="68" idx="0"/>
            <a:endCxn id="31" idx="2"/>
          </p:cNvCxnSpPr>
          <p:nvPr/>
        </p:nvCxnSpPr>
        <p:spPr>
          <a:xfrm flipH="1" flipV="1">
            <a:off x="4671677" y="3248025"/>
            <a:ext cx="704825" cy="485135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31" idx="2"/>
            <a:endCxn id="67" idx="0"/>
          </p:cNvCxnSpPr>
          <p:nvPr/>
        </p:nvCxnSpPr>
        <p:spPr>
          <a:xfrm flipH="1">
            <a:off x="3972551" y="3248025"/>
            <a:ext cx="699126" cy="485135"/>
          </a:xfrm>
          <a:prstGeom prst="line">
            <a:avLst/>
          </a:prstGeom>
          <a:ln w="76200"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/>
          <p:cNvSpPr txBox="1"/>
          <p:nvPr/>
        </p:nvSpPr>
        <p:spPr>
          <a:xfrm>
            <a:off x="579691" y="6183868"/>
            <a:ext cx="2344484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The “</a:t>
            </a:r>
            <a:r>
              <a:rPr lang="en-GB" b="1" dirty="0" smtClean="0">
                <a:solidFill>
                  <a:prstClr val="black"/>
                </a:solidFill>
              </a:rPr>
              <a:t>.</a:t>
            </a:r>
            <a:r>
              <a:rPr lang="en-GB" dirty="0" smtClean="0">
                <a:solidFill>
                  <a:prstClr val="black"/>
                </a:solidFill>
              </a:rPr>
              <a:t>” is optional, so: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5019675" y="6207443"/>
            <a:ext cx="2444422" cy="369332"/>
          </a:xfrm>
          <a:prstGeom prst="rect">
            <a:avLst/>
          </a:prstGeom>
          <a:solidFill>
            <a:schemeClr val="bg2"/>
          </a:solidFill>
          <a:ln w="1905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dirty="0" smtClean="0">
                <a:solidFill>
                  <a:prstClr val="black"/>
                </a:solidFill>
              </a:rPr>
              <a:t>Is exactly equivalent to: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7502197" y="6172200"/>
            <a:ext cx="1587294" cy="49244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2600" b="1" dirty="0" smtClean="0">
                <a:solidFill>
                  <a:prstClr val="black"/>
                </a:solidFill>
                <a:latin typeface="Courier New" panose="02070309020205020404" pitchFamily="49" charset="0"/>
              </a:rPr>
              <a:t>../d1/e</a:t>
            </a:r>
            <a:endParaRPr lang="en-GB" sz="2600" b="1" dirty="0">
              <a:solidFill>
                <a:prstClr val="black"/>
              </a:solidFill>
              <a:latin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12410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56"/>
    </mc:Choice>
    <mc:Fallback>
      <p:transition spd="slow" advTm="37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1" dur="2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46 -0.00301 L 0.22188 0.14144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67" y="7222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12 0.00417 L 0.07604 0.1375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46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1" dur="2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2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2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2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2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2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0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2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0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2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  <p:bldP spid="147" grpId="0" animBg="1"/>
      <p:bldP spid="2" grpId="0" animBg="1"/>
      <p:bldP spid="2" grpId="1" animBg="1"/>
      <p:bldP spid="128" grpId="0" animBg="1"/>
      <p:bldP spid="135" grpId="0" animBg="1"/>
      <p:bldP spid="135" grpId="1" animBg="1"/>
      <p:bldP spid="138" grpId="0" animBg="1"/>
      <p:bldP spid="138" grpId="1" animBg="1"/>
      <p:bldP spid="140" grpId="0" animBg="1"/>
      <p:bldP spid="141" grpId="0" animBg="1"/>
      <p:bldP spid="143" grpId="0" animBg="1"/>
      <p:bldP spid="144" grpId="0" animBg="1"/>
      <p:bldP spid="148" grpId="0" animBg="1"/>
      <p:bldP spid="149" grpId="0" animBg="1"/>
      <p:bldP spid="15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4935899"/>
            <a:ext cx="379459" cy="7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71454" y="457200"/>
            <a:ext cx="2114746" cy="369332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/>
              <a:t>Well … that is it folks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547080" y="773668"/>
            <a:ext cx="3377720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/>
              <a:t>Just the acknowledgements to go: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371600"/>
            <a:ext cx="532410" cy="72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1295400"/>
            <a:ext cx="3273888" cy="5232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Firstly, dear </a:t>
            </a:r>
            <a:r>
              <a:rPr lang="en-GB" sz="1400" b="1" dirty="0" smtClean="0"/>
              <a:t>dick</a:t>
            </a:r>
            <a:r>
              <a:rPr lang="en-GB" sz="1400" dirty="0" smtClean="0"/>
              <a:t>, for his vigilant research and copiously acts of </a:t>
            </a:r>
            <a:r>
              <a:rPr lang="en-GB" sz="1400" dirty="0"/>
              <a:t>random </a:t>
            </a:r>
            <a:r>
              <a:rPr lang="en-GB" sz="1400" dirty="0" smtClean="0"/>
              <a:t>violence</a:t>
            </a:r>
            <a:endParaRPr lang="en-GB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559700"/>
            <a:ext cx="542112" cy="72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8200" y="2430864"/>
            <a:ext cx="3276698" cy="73866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And then constant </a:t>
            </a:r>
            <a:r>
              <a:rPr lang="en-GB" sz="1400" b="1" dirty="0" smtClean="0"/>
              <a:t>tom</a:t>
            </a:r>
            <a:r>
              <a:rPr lang="en-GB" sz="1400" dirty="0" smtClean="0"/>
              <a:t>, always ready to pour his endless understanding o’er  one’s darker moments</a:t>
            </a:r>
            <a:endParaRPr lang="en-GB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3747800"/>
            <a:ext cx="720000" cy="72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38200" y="3781772"/>
            <a:ext cx="3276698" cy="5232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Not forgetting </a:t>
            </a:r>
            <a:r>
              <a:rPr lang="en-GB" sz="1400" b="1" dirty="0" smtClean="0"/>
              <a:t>jerry</a:t>
            </a:r>
            <a:r>
              <a:rPr lang="en-GB" sz="1400" dirty="0" smtClean="0"/>
              <a:t>, without whom, </a:t>
            </a:r>
            <a:r>
              <a:rPr lang="en-GB" sz="1400" b="1" dirty="0" smtClean="0"/>
              <a:t>tom</a:t>
            </a:r>
            <a:r>
              <a:rPr lang="en-GB" sz="1400" dirty="0"/>
              <a:t> </a:t>
            </a:r>
            <a:r>
              <a:rPr lang="en-GB" sz="1400" dirty="0" smtClean="0"/>
              <a:t>would lack so much focus</a:t>
            </a:r>
            <a:endParaRPr lang="en-GB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838200" y="4917235"/>
            <a:ext cx="3276698" cy="73866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And </a:t>
            </a:r>
            <a:r>
              <a:rPr lang="en-GB" sz="1400" b="1" dirty="0" err="1" smtClean="0"/>
              <a:t>fred</a:t>
            </a:r>
            <a:r>
              <a:rPr lang="en-GB" sz="1400" dirty="0" smtClean="0"/>
              <a:t>! His inestimable depths of analytic comprehension were employed to the full</a:t>
            </a:r>
            <a:endParaRPr lang="en-GB" sz="1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371600"/>
            <a:ext cx="545451" cy="72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559700"/>
            <a:ext cx="1345992" cy="72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3747800"/>
            <a:ext cx="729693" cy="72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4935899"/>
            <a:ext cx="960000" cy="720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641512" y="1295400"/>
            <a:ext cx="3426288" cy="73866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Always </a:t>
            </a:r>
            <a:r>
              <a:rPr lang="en-GB" sz="1400" b="1" dirty="0" smtClean="0"/>
              <a:t>Muddy</a:t>
            </a:r>
            <a:r>
              <a:rPr lang="en-GB" sz="1400" dirty="0" smtClean="0"/>
              <a:t>! Without whose uninterruptable flow of wise thoughts, life would have so little pattern</a:t>
            </a:r>
            <a:endParaRPr lang="en-GB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5641512" y="4711005"/>
            <a:ext cx="3426288" cy="138499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And finally, but by no means lastly … </a:t>
            </a:r>
            <a:r>
              <a:rPr lang="en-GB" sz="1400" b="1" dirty="0" err="1" smtClean="0"/>
              <a:t>Howlin’s</a:t>
            </a:r>
            <a:r>
              <a:rPr lang="en-GB" sz="1400" b="1" dirty="0" smtClean="0"/>
              <a:t> Little Red Rooster</a:t>
            </a:r>
            <a:r>
              <a:rPr lang="en-GB" sz="1400" dirty="0" smtClean="0"/>
              <a:t>, tirelessly crowing the day … never missing a single solar revolution … talking of revolutions … any news? Been a long wait since the initial announcement in </a:t>
            </a:r>
            <a:r>
              <a:rPr lang="en-GB" sz="1400" b="1" dirty="0" smtClean="0"/>
              <a:t>‘64 </a:t>
            </a:r>
            <a:r>
              <a:rPr lang="en-GB" sz="1400" dirty="0" smtClean="0"/>
              <a:t>don’t you know!</a:t>
            </a:r>
            <a:endParaRPr lang="en-GB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5641512" y="3541693"/>
            <a:ext cx="3426288" cy="95410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And </a:t>
            </a:r>
            <a:r>
              <a:rPr lang="en-GB" sz="1400" b="1" dirty="0" err="1" smtClean="0"/>
              <a:t>Howlin</a:t>
            </a:r>
            <a:r>
              <a:rPr lang="en-GB" sz="1400" b="1" dirty="0" smtClean="0"/>
              <a:t>’</a:t>
            </a:r>
            <a:r>
              <a:rPr lang="en-GB" sz="1400" dirty="0" smtClean="0"/>
              <a:t>! With his every ready lustful spoonful … pitching through the night with his numerous hedonic partners … </a:t>
            </a:r>
            <a:r>
              <a:rPr lang="en-GB" sz="1400" dirty="0" err="1" smtClean="0"/>
              <a:t>wanging</a:t>
            </a:r>
            <a:r>
              <a:rPr lang="en-GB" sz="1400" dirty="0" smtClean="0"/>
              <a:t> multiply and doodling with affection</a:t>
            </a:r>
            <a:endParaRPr lang="en-GB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5641512" y="2322493"/>
            <a:ext cx="3426288" cy="95410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And, of course, </a:t>
            </a:r>
            <a:r>
              <a:rPr lang="en-GB" sz="1400" b="1" dirty="0" smtClean="0"/>
              <a:t>Muddy</a:t>
            </a:r>
            <a:r>
              <a:rPr lang="en-GB" sz="1400" dirty="0" smtClean="0"/>
              <a:t>’s </a:t>
            </a:r>
            <a:r>
              <a:rPr lang="en-GB" sz="1400" b="1" dirty="0" smtClean="0"/>
              <a:t>black cat bone</a:t>
            </a:r>
            <a:r>
              <a:rPr lang="en-GB" sz="1400" dirty="0" smtClean="0"/>
              <a:t> … ably fortified by his </a:t>
            </a:r>
            <a:r>
              <a:rPr lang="en-GB" sz="1400" b="1" dirty="0" smtClean="0"/>
              <a:t>mojo</a:t>
            </a:r>
            <a:r>
              <a:rPr lang="en-GB" sz="1400" dirty="0" smtClean="0"/>
              <a:t> and his valued associate </a:t>
            </a:r>
            <a:r>
              <a:rPr lang="en-GB" sz="1400" b="1" dirty="0" smtClean="0"/>
              <a:t>John</a:t>
            </a:r>
            <a:r>
              <a:rPr lang="en-GB" sz="1400" dirty="0" smtClean="0"/>
              <a:t> (the </a:t>
            </a:r>
            <a:r>
              <a:rPr lang="en-GB" sz="1400" b="1" dirty="0" err="1" smtClean="0"/>
              <a:t>Conqueroo</a:t>
            </a:r>
            <a:r>
              <a:rPr lang="en-GB" sz="1400" dirty="0" smtClean="0"/>
              <a:t>), all working assiduously for “</a:t>
            </a:r>
            <a:r>
              <a:rPr lang="en-GB" sz="1400" b="1" dirty="0" smtClean="0"/>
              <a:t>the cause</a:t>
            </a:r>
            <a:r>
              <a:rPr lang="en-GB" sz="1400" dirty="0" smtClean="0"/>
              <a:t>”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758537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55"/>
    </mc:Choice>
    <mc:Fallback>
      <p:transition spd="slow" advTm="13255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7|3.7|6.6|8.6|15.5|10.4|7|2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9|8.1|3.3|3|12.2|4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3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8|15.7|4.2|2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2|11.3|23.6|3.4|3.4|13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4.8|5.7|5.6|9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|11.3|14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1911</TotalTime>
  <Words>836</Words>
  <Application>Microsoft Office PowerPoint</Application>
  <PresentationFormat>On-screen Show (4:3)</PresentationFormat>
  <Paragraphs>310</Paragraphs>
  <Slides>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dpjudge</dc:creator>
  <cp:lastModifiedBy>dpjudge</cp:lastModifiedBy>
  <cp:revision>86</cp:revision>
  <dcterms:created xsi:type="dcterms:W3CDTF">2006-08-16T00:00:00Z</dcterms:created>
  <dcterms:modified xsi:type="dcterms:W3CDTF">2018-06-26T12:21:45Z</dcterms:modified>
</cp:coreProperties>
</file>

<file path=docProps/thumbnail.jpeg>
</file>